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365" r:id="rId3"/>
    <p:sldId id="484" r:id="rId4"/>
    <p:sldId id="440" r:id="rId5"/>
    <p:sldId id="441" r:id="rId6"/>
    <p:sldId id="366" r:id="rId7"/>
    <p:sldId id="443" r:id="rId8"/>
    <p:sldId id="444" r:id="rId9"/>
    <p:sldId id="460" r:id="rId10"/>
    <p:sldId id="469" r:id="rId11"/>
    <p:sldId id="504" r:id="rId12"/>
    <p:sldId id="461" r:id="rId13"/>
    <p:sldId id="473" r:id="rId14"/>
    <p:sldId id="487" r:id="rId15"/>
    <p:sldId id="486" r:id="rId16"/>
    <p:sldId id="474" r:id="rId17"/>
    <p:sldId id="475" r:id="rId18"/>
    <p:sldId id="485" r:id="rId19"/>
    <p:sldId id="492" r:id="rId20"/>
    <p:sldId id="494" r:id="rId21"/>
    <p:sldId id="446" r:id="rId22"/>
    <p:sldId id="457" r:id="rId23"/>
    <p:sldId id="447" r:id="rId24"/>
    <p:sldId id="478" r:id="rId25"/>
    <p:sldId id="479" r:id="rId26"/>
    <p:sldId id="480" r:id="rId27"/>
    <p:sldId id="500" r:id="rId28"/>
    <p:sldId id="481" r:id="rId29"/>
    <p:sldId id="462" r:id="rId30"/>
    <p:sldId id="467" r:id="rId31"/>
    <p:sldId id="502" r:id="rId32"/>
    <p:sldId id="503" r:id="rId33"/>
    <p:sldId id="493" r:id="rId34"/>
    <p:sldId id="477" r:id="rId35"/>
    <p:sldId id="476" r:id="rId36"/>
    <p:sldId id="448" r:id="rId37"/>
    <p:sldId id="491" r:id="rId38"/>
    <p:sldId id="499" r:id="rId39"/>
    <p:sldId id="468" r:id="rId40"/>
    <p:sldId id="489" r:id="rId41"/>
    <p:sldId id="490" r:id="rId42"/>
    <p:sldId id="497" r:id="rId43"/>
    <p:sldId id="498" r:id="rId44"/>
  </p:sldIdLst>
  <p:sldSz cx="9906000" cy="6858000" type="A4"/>
  <p:notesSz cx="6797675" cy="979805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66"/>
    <a:srgbClr val="339966"/>
    <a:srgbClr val="FFFFCC"/>
    <a:srgbClr val="FFFF99"/>
    <a:srgbClr val="CCECFF"/>
    <a:srgbClr val="FF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1494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notesViewPr>
    <p:cSldViewPr>
      <p:cViewPr varScale="1">
        <p:scale>
          <a:sx n="52" d="100"/>
          <a:sy n="52" d="100"/>
        </p:scale>
        <p:origin x="-2934" y="-96"/>
      </p:cViewPr>
      <p:guideLst>
        <p:guide orient="horz" pos="3087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0" tIns="45130" rIns="90260" bIns="45130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0" tIns="45130" rIns="90260" bIns="45130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7513"/>
            <a:ext cx="294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0" tIns="45130" rIns="90260" bIns="45130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07513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0" tIns="45130" rIns="90260" bIns="45130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/>
            </a:lvl1pPr>
          </a:lstStyle>
          <a:p>
            <a:pPr>
              <a:defRPr/>
            </a:pPr>
            <a:fld id="{B7A8357D-4C0C-45E2-8F54-219D80DDACF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8798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0" tIns="45130" rIns="90260" bIns="45130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0" tIns="45130" rIns="90260" bIns="45130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25" y="735013"/>
            <a:ext cx="5305425" cy="367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52963"/>
            <a:ext cx="498475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0" tIns="45130" rIns="90260" bIns="45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9100"/>
            <a:ext cx="294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0" tIns="45130" rIns="90260" bIns="45130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09100"/>
            <a:ext cx="29448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0" tIns="45130" rIns="90260" bIns="45130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/>
            </a:lvl1pPr>
          </a:lstStyle>
          <a:p>
            <a:pPr>
              <a:defRPr/>
            </a:pPr>
            <a:fld id="{C6CD4627-20A3-457A-A6AC-17BEF4A5ABF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9767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612ADA-08FF-4CA7-A1C6-89B725EA6A3B}" type="slidenum">
              <a:rPr lang="es-ES" altLang="es-ES" smtClean="0"/>
              <a:pPr>
                <a:spcBef>
                  <a:spcPct val="0"/>
                </a:spcBef>
              </a:pPr>
              <a:t>1</a:t>
            </a:fld>
            <a:endParaRPr lang="es-ES" altLang="es-E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675691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4EFE20-E9C4-4C2F-A78C-E2EDBF05DD49}" type="slidenum">
              <a:rPr lang="es-ES" altLang="es-ES" smtClean="0"/>
              <a:pPr>
                <a:spcBef>
                  <a:spcPct val="0"/>
                </a:spcBef>
              </a:pPr>
              <a:t>10</a:t>
            </a:fld>
            <a:endParaRPr lang="es-ES" altLang="es-E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444806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4EFE20-E9C4-4C2F-A78C-E2EDBF05DD49}" type="slidenum">
              <a:rPr lang="es-ES" altLang="es-ES" smtClean="0"/>
              <a:pPr>
                <a:spcBef>
                  <a:spcPct val="0"/>
                </a:spcBef>
              </a:pPr>
              <a:t>11</a:t>
            </a:fld>
            <a:endParaRPr lang="es-ES" altLang="es-E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211013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6B39E5-66C9-40A3-9827-A7665801DB2B}" type="slidenum">
              <a:rPr lang="es-ES" altLang="es-ES" smtClean="0"/>
              <a:pPr>
                <a:spcBef>
                  <a:spcPct val="0"/>
                </a:spcBef>
              </a:pPr>
              <a:t>12</a:t>
            </a:fld>
            <a:endParaRPr lang="es-ES" altLang="es-E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373742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997DD2-C2C0-4F73-9180-B4E6730A9B94}" type="slidenum">
              <a:rPr lang="es-ES" altLang="es-ES" smtClean="0"/>
              <a:pPr>
                <a:spcBef>
                  <a:spcPct val="0"/>
                </a:spcBef>
              </a:pPr>
              <a:t>13</a:t>
            </a:fld>
            <a:endParaRPr lang="es-ES" altLang="es-E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003133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DE58B5-4A32-435F-9FB6-2DFF42F859C9}" type="slidenum">
              <a:rPr lang="es-ES" altLang="es-ES" smtClean="0"/>
              <a:pPr>
                <a:spcBef>
                  <a:spcPct val="0"/>
                </a:spcBef>
              </a:pPr>
              <a:t>14</a:t>
            </a:fld>
            <a:endParaRPr lang="es-ES" altLang="es-E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346008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98C4E9-901E-4187-AFF2-F712D5C956C8}" type="slidenum">
              <a:rPr lang="es-ES" altLang="es-ES" smtClean="0"/>
              <a:pPr>
                <a:spcBef>
                  <a:spcPct val="0"/>
                </a:spcBef>
              </a:pPr>
              <a:t>15</a:t>
            </a:fld>
            <a:endParaRPr lang="es-ES" altLang="es-E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172634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D61912-3A47-47C8-9258-BBC105C77CA4}" type="slidenum">
              <a:rPr lang="es-ES" altLang="es-ES" smtClean="0"/>
              <a:pPr>
                <a:spcBef>
                  <a:spcPct val="0"/>
                </a:spcBef>
              </a:pPr>
              <a:t>16</a:t>
            </a:fld>
            <a:endParaRPr lang="es-ES" altLang="es-E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166519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D5A5A8-AFE9-46DA-AFAD-A8C442E9F55D}" type="slidenum">
              <a:rPr lang="es-ES" altLang="es-ES" smtClean="0"/>
              <a:pPr>
                <a:spcBef>
                  <a:spcPct val="0"/>
                </a:spcBef>
              </a:pPr>
              <a:t>17</a:t>
            </a:fld>
            <a:endParaRPr lang="es-ES" altLang="es-E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61440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ED6628-6467-410F-9B2C-7C598262D63B}" type="slidenum">
              <a:rPr lang="es-ES" altLang="es-ES" smtClean="0"/>
              <a:pPr>
                <a:spcBef>
                  <a:spcPct val="0"/>
                </a:spcBef>
              </a:pPr>
              <a:t>18</a:t>
            </a:fld>
            <a:endParaRPr lang="es-ES" altLang="es-E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814419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F79833-F5AA-4468-86C9-255CF102921F}" type="slidenum">
              <a:rPr lang="es-ES" altLang="es-ES" smtClean="0"/>
              <a:pPr>
                <a:spcBef>
                  <a:spcPct val="0"/>
                </a:spcBef>
              </a:pPr>
              <a:t>19</a:t>
            </a:fld>
            <a:endParaRPr lang="es-ES" altLang="es-E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11222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965B82-F8C8-4ACE-B20D-FA89DFF556A1}" type="slidenum">
              <a:rPr lang="es-ES" altLang="es-ES" smtClean="0"/>
              <a:pPr>
                <a:spcBef>
                  <a:spcPct val="0"/>
                </a:spcBef>
              </a:pPr>
              <a:t>2</a:t>
            </a:fld>
            <a:endParaRPr lang="es-ES" altLang="es-E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948309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8DD96A-235B-45AB-B94E-5E3FBB856068}" type="slidenum">
              <a:rPr lang="es-ES" altLang="es-ES" smtClean="0"/>
              <a:pPr>
                <a:spcBef>
                  <a:spcPct val="0"/>
                </a:spcBef>
              </a:pPr>
              <a:t>20</a:t>
            </a:fld>
            <a:endParaRPr lang="es-ES" altLang="es-E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868588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FD5C33-D32D-47D0-BE78-E01F0BDE7D0C}" type="slidenum">
              <a:rPr lang="es-ES" altLang="es-ES" smtClean="0"/>
              <a:pPr>
                <a:spcBef>
                  <a:spcPct val="0"/>
                </a:spcBef>
              </a:pPr>
              <a:t>21</a:t>
            </a:fld>
            <a:endParaRPr lang="es-ES" altLang="es-E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019451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BA0AAF-3984-4F0E-A642-95669E56D54F}" type="slidenum">
              <a:rPr lang="es-ES" altLang="es-ES" smtClean="0"/>
              <a:pPr>
                <a:spcBef>
                  <a:spcPct val="0"/>
                </a:spcBef>
              </a:pPr>
              <a:t>22</a:t>
            </a:fld>
            <a:endParaRPr lang="es-ES" altLang="es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763766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C129D1-FE96-4B08-9BF2-DC2D9979BAFE}" type="slidenum">
              <a:rPr lang="es-ES" altLang="es-ES" smtClean="0"/>
              <a:pPr>
                <a:spcBef>
                  <a:spcPct val="0"/>
                </a:spcBef>
              </a:pPr>
              <a:t>23</a:t>
            </a:fld>
            <a:endParaRPr lang="es-ES" altLang="es-E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158035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F8B1DE-65DD-4065-892B-086A5C5E5EB2}" type="slidenum">
              <a:rPr lang="es-ES" altLang="es-ES" smtClean="0"/>
              <a:pPr>
                <a:spcBef>
                  <a:spcPct val="0"/>
                </a:spcBef>
              </a:pPr>
              <a:t>24</a:t>
            </a:fld>
            <a:endParaRPr lang="es-ES" altLang="es-E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975858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8E66C1-F65C-4131-9062-C73E28F82D5A}" type="slidenum">
              <a:rPr lang="es-ES" altLang="es-ES" smtClean="0"/>
              <a:pPr>
                <a:spcBef>
                  <a:spcPct val="0"/>
                </a:spcBef>
              </a:pPr>
              <a:t>25</a:t>
            </a:fld>
            <a:endParaRPr lang="es-ES" altLang="es-E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2633587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8ABA8D-694A-4D6A-AC6D-8E67DB352EF1}" type="slidenum">
              <a:rPr lang="es-ES" altLang="es-ES" smtClean="0"/>
              <a:pPr>
                <a:spcBef>
                  <a:spcPct val="0"/>
                </a:spcBef>
              </a:pPr>
              <a:t>26</a:t>
            </a:fld>
            <a:endParaRPr lang="es-ES" altLang="es-E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674123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BD15E3-094F-46F2-87DA-9B57AE23B312}" type="slidenum">
              <a:rPr lang="es-ES" altLang="es-ES" smtClean="0"/>
              <a:pPr>
                <a:spcBef>
                  <a:spcPct val="0"/>
                </a:spcBef>
              </a:pPr>
              <a:t>27</a:t>
            </a:fld>
            <a:endParaRPr lang="es-ES" altLang="es-E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805983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5E510E-05A7-4464-92E9-A4BA9361F91E}" type="slidenum">
              <a:rPr lang="es-ES" altLang="es-ES" smtClean="0"/>
              <a:pPr>
                <a:spcBef>
                  <a:spcPct val="0"/>
                </a:spcBef>
              </a:pPr>
              <a:t>28</a:t>
            </a:fld>
            <a:endParaRPr lang="es-ES" altLang="es-E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39880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4AC4B6-1E13-40ED-B87A-76DF9E0654C8}" type="slidenum">
              <a:rPr lang="es-ES" altLang="es-ES" smtClean="0"/>
              <a:pPr>
                <a:spcBef>
                  <a:spcPct val="0"/>
                </a:spcBef>
              </a:pPr>
              <a:t>29</a:t>
            </a:fld>
            <a:endParaRPr lang="es-ES" altLang="es-E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48828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37DAF4-B773-4004-BD1A-7D263518E2F0}" type="slidenum">
              <a:rPr lang="es-ES" altLang="es-ES" smtClean="0"/>
              <a:pPr>
                <a:spcBef>
                  <a:spcPct val="0"/>
                </a:spcBef>
              </a:pPr>
              <a:t>3</a:t>
            </a:fld>
            <a:endParaRPr lang="es-ES" altLang="es-E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372635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1123AF-7F19-4CE2-9043-9E421D0CD3F0}" type="slidenum">
              <a:rPr lang="es-ES" altLang="es-ES" smtClean="0"/>
              <a:pPr>
                <a:spcBef>
                  <a:spcPct val="0"/>
                </a:spcBef>
              </a:pPr>
              <a:t>30</a:t>
            </a:fld>
            <a:endParaRPr lang="es-ES" altLang="es-E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888447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957D00-54E3-4A66-BC71-96B0425395BA}" type="slidenum">
              <a:rPr lang="es-ES" altLang="es-ES" smtClean="0"/>
              <a:pPr>
                <a:spcBef>
                  <a:spcPct val="0"/>
                </a:spcBef>
              </a:pPr>
              <a:t>31</a:t>
            </a:fld>
            <a:endParaRPr lang="es-ES" altLang="es-E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740157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23B722-C75F-46EB-A5FA-C4096179DDBE}" type="slidenum">
              <a:rPr lang="es-ES" altLang="es-ES" smtClean="0"/>
              <a:pPr>
                <a:spcBef>
                  <a:spcPct val="0"/>
                </a:spcBef>
              </a:pPr>
              <a:t>32</a:t>
            </a:fld>
            <a:endParaRPr lang="es-ES" altLang="es-E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017224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545AF8-4392-4B7D-AB95-047DAE9E47A6}" type="slidenum">
              <a:rPr lang="es-ES" altLang="es-ES" smtClean="0"/>
              <a:pPr>
                <a:spcBef>
                  <a:spcPct val="0"/>
                </a:spcBef>
              </a:pPr>
              <a:t>33</a:t>
            </a:fld>
            <a:endParaRPr lang="es-ES" altLang="es-E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579964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A5142D-D1AE-49F2-843A-EC42FC7D0BDC}" type="slidenum">
              <a:rPr lang="es-ES" altLang="es-ES" smtClean="0"/>
              <a:pPr>
                <a:spcBef>
                  <a:spcPct val="0"/>
                </a:spcBef>
              </a:pPr>
              <a:t>34</a:t>
            </a:fld>
            <a:endParaRPr lang="es-ES" altLang="es-E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6342234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9F234C-FE9F-4D41-8FE7-4108E8D35E6B}" type="slidenum">
              <a:rPr lang="es-ES" altLang="es-ES" smtClean="0"/>
              <a:pPr>
                <a:spcBef>
                  <a:spcPct val="0"/>
                </a:spcBef>
              </a:pPr>
              <a:t>35</a:t>
            </a:fld>
            <a:endParaRPr lang="es-ES" altLang="es-E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883552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9B83A6-C0F4-449D-AAB3-611C479589D8}" type="slidenum">
              <a:rPr lang="es-ES" altLang="es-ES" smtClean="0"/>
              <a:pPr>
                <a:spcBef>
                  <a:spcPct val="0"/>
                </a:spcBef>
              </a:pPr>
              <a:t>36</a:t>
            </a:fld>
            <a:endParaRPr lang="es-ES" altLang="es-E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484376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157874-F5AF-411A-BBBE-5066532D729C}" type="slidenum">
              <a:rPr lang="es-ES" altLang="es-ES" smtClean="0"/>
              <a:pPr>
                <a:spcBef>
                  <a:spcPct val="0"/>
                </a:spcBef>
              </a:pPr>
              <a:t>37</a:t>
            </a:fld>
            <a:endParaRPr lang="es-ES" altLang="es-E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9930854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2BEBE6-5185-4A7C-B372-A4966FDDB3D8}" type="slidenum">
              <a:rPr lang="es-ES" altLang="es-ES" smtClean="0"/>
              <a:pPr>
                <a:spcBef>
                  <a:spcPct val="0"/>
                </a:spcBef>
              </a:pPr>
              <a:t>39</a:t>
            </a:fld>
            <a:endParaRPr lang="es-ES" altLang="es-E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6023965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455021-11AA-42F6-9DB8-200B0081734F}" type="slidenum">
              <a:rPr lang="es-ES" altLang="es-ES" smtClean="0"/>
              <a:pPr>
                <a:spcBef>
                  <a:spcPct val="0"/>
                </a:spcBef>
              </a:pPr>
              <a:t>40</a:t>
            </a:fld>
            <a:endParaRPr lang="es-ES" altLang="es-E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07905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0E742F-0D8A-476E-A4D7-BEA1A3594949}" type="slidenum">
              <a:rPr lang="es-ES" altLang="es-ES" smtClean="0"/>
              <a:pPr>
                <a:spcBef>
                  <a:spcPct val="0"/>
                </a:spcBef>
              </a:pPr>
              <a:t>4</a:t>
            </a:fld>
            <a:endParaRPr lang="es-ES" alt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830131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87068A-786D-421E-8BFE-FB80310BD8AF}" type="slidenum">
              <a:rPr lang="es-ES" altLang="es-ES" smtClean="0"/>
              <a:pPr>
                <a:spcBef>
                  <a:spcPct val="0"/>
                </a:spcBef>
              </a:pPr>
              <a:t>41</a:t>
            </a:fld>
            <a:endParaRPr lang="es-ES" altLang="es-E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8166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25FA65-A04E-432E-9912-C6A04A516591}" type="slidenum">
              <a:rPr lang="es-ES" altLang="es-ES" smtClean="0"/>
              <a:pPr>
                <a:spcBef>
                  <a:spcPct val="0"/>
                </a:spcBef>
              </a:pPr>
              <a:t>42</a:t>
            </a:fld>
            <a:endParaRPr lang="es-ES" altLang="es-E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09926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180FFC-56CD-415B-84A9-AD511EF5F880}" type="slidenum">
              <a:rPr lang="es-ES" altLang="es-ES" smtClean="0"/>
              <a:pPr>
                <a:spcBef>
                  <a:spcPct val="0"/>
                </a:spcBef>
              </a:pPr>
              <a:t>5</a:t>
            </a:fld>
            <a:endParaRPr lang="es-ES" altLang="es-E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553969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E2B3D8-8EE6-4AFD-85A3-9D3D0BB3D976}" type="slidenum">
              <a:rPr lang="es-ES" altLang="es-ES" smtClean="0"/>
              <a:pPr>
                <a:spcBef>
                  <a:spcPct val="0"/>
                </a:spcBef>
              </a:pPr>
              <a:t>6</a:t>
            </a:fld>
            <a:endParaRPr lang="es-ES" altLang="es-E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08119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49D4DC-7ADD-48B2-8A61-31C1BF06D343}" type="slidenum">
              <a:rPr lang="es-ES" altLang="es-ES" smtClean="0"/>
              <a:pPr>
                <a:spcBef>
                  <a:spcPct val="0"/>
                </a:spcBef>
              </a:pPr>
              <a:t>7</a:t>
            </a:fld>
            <a:endParaRPr lang="es-ES" altLang="es-E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802838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804AFD-F5B8-45A2-A77D-A55DB7B16AF4}" type="slidenum">
              <a:rPr lang="es-ES" altLang="es-ES" smtClean="0"/>
              <a:pPr>
                <a:spcBef>
                  <a:spcPct val="0"/>
                </a:spcBef>
              </a:pPr>
              <a:t>8</a:t>
            </a:fld>
            <a:endParaRPr lang="es-ES" altLang="es-E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76884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F8843F-AEA0-45B8-8654-B2442B974116}" type="slidenum">
              <a:rPr lang="es-ES" altLang="es-ES" smtClean="0"/>
              <a:pPr>
                <a:spcBef>
                  <a:spcPct val="0"/>
                </a:spcBef>
              </a:pPr>
              <a:t>9</a:t>
            </a:fld>
            <a:endParaRPr lang="es-ES" altLang="es-E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01210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5920902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4641358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31075" y="274638"/>
            <a:ext cx="2352675" cy="555783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73050" y="274638"/>
            <a:ext cx="6905625" cy="55578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0579217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3298039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8757970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3050" y="1412875"/>
            <a:ext cx="46291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54600" y="1412875"/>
            <a:ext cx="46291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9724402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78942635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0563" y="6381750"/>
            <a:ext cx="1322387" cy="2476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s-ES"/>
              <a:t>10/02/2012</a:t>
            </a:r>
          </a:p>
        </p:txBody>
      </p:sp>
    </p:spTree>
    <p:extLst>
      <p:ext uri="{BB962C8B-B14F-4D97-AF65-F5344CB8AC3E}">
        <p14:creationId xmlns:p14="http://schemas.microsoft.com/office/powerpoint/2010/main" val="410506209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97520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180710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9384535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 userDrawn="1"/>
        </p:nvSpPr>
        <p:spPr bwMode="auto">
          <a:xfrm>
            <a:off x="0" y="836613"/>
            <a:ext cx="98234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2889250" y="28765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ca-ES" altLang="es-E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412875"/>
            <a:ext cx="94107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76200" y="122238"/>
            <a:ext cx="401320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s-E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Declaración ambiental 2016</a:t>
            </a:r>
          </a:p>
          <a:p>
            <a:pPr algn="ctr">
              <a:lnSpc>
                <a:spcPct val="85000"/>
              </a:lnSpc>
              <a:defRPr/>
            </a:pPr>
            <a:r>
              <a:rPr lang="es-E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CIAS COM 2001, S.L.</a:t>
            </a:r>
            <a:endParaRPr lang="es-E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31" name="AutoShape 15" descr="titulo"/>
          <p:cNvSpPr>
            <a:spLocks noChangeAspect="1" noChangeArrowheads="1"/>
          </p:cNvSpPr>
          <p:nvPr userDrawn="1"/>
        </p:nvSpPr>
        <p:spPr bwMode="auto">
          <a:xfrm>
            <a:off x="4792663" y="3279775"/>
            <a:ext cx="3222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ca-ES" altLang="es-ES"/>
          </a:p>
        </p:txBody>
      </p:sp>
      <p:sp>
        <p:nvSpPr>
          <p:cNvPr id="1032" name="AutoShape 17" descr="titulo"/>
          <p:cNvSpPr>
            <a:spLocks noChangeAspect="1" noChangeArrowheads="1"/>
          </p:cNvSpPr>
          <p:nvPr userDrawn="1"/>
        </p:nvSpPr>
        <p:spPr bwMode="auto">
          <a:xfrm>
            <a:off x="4792663" y="3279775"/>
            <a:ext cx="3222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ca-ES" altLang="es-ES"/>
          </a:p>
        </p:txBody>
      </p:sp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1857375" y="30861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ca-ES" altLang="es-ES"/>
          </a:p>
        </p:txBody>
      </p:sp>
      <p:sp>
        <p:nvSpPr>
          <p:cNvPr id="3" name="Line 21"/>
          <p:cNvSpPr>
            <a:spLocks noChangeShapeType="1"/>
          </p:cNvSpPr>
          <p:nvPr userDrawn="1"/>
        </p:nvSpPr>
        <p:spPr bwMode="auto">
          <a:xfrm>
            <a:off x="25400" y="6064250"/>
            <a:ext cx="98234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5" name="Rectangle 22"/>
          <p:cNvSpPr>
            <a:spLocks noChangeArrowheads="1"/>
          </p:cNvSpPr>
          <p:nvPr userDrawn="1"/>
        </p:nvSpPr>
        <p:spPr bwMode="auto">
          <a:xfrm>
            <a:off x="2590800" y="6400800"/>
            <a:ext cx="228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1200" b="1" dirty="0">
                <a:solidFill>
                  <a:schemeClr val="accent2"/>
                </a:solidFill>
                <a:latin typeface="Trebuchet MS" pitchFamily="34" charset="0"/>
              </a:rPr>
              <a:t>Realizado por: Miquel Martín</a:t>
            </a:r>
          </a:p>
        </p:txBody>
      </p:sp>
      <p:sp>
        <p:nvSpPr>
          <p:cNvPr id="1036" name="Rectangle 28"/>
          <p:cNvSpPr>
            <a:spLocks noChangeArrowheads="1"/>
          </p:cNvSpPr>
          <p:nvPr userDrawn="1"/>
        </p:nvSpPr>
        <p:spPr bwMode="auto">
          <a:xfrm>
            <a:off x="5410200" y="64008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1200" b="1" dirty="0">
                <a:solidFill>
                  <a:schemeClr val="accent2"/>
                </a:solidFill>
                <a:latin typeface="Trebuchet MS" pitchFamily="34" charset="0"/>
              </a:rPr>
              <a:t>Fecha: 10-03-2017 </a:t>
            </a:r>
          </a:p>
        </p:txBody>
      </p:sp>
      <p:sp>
        <p:nvSpPr>
          <p:cNvPr id="2" name="Rectangle 30"/>
          <p:cNvSpPr>
            <a:spLocks noChangeArrowheads="1"/>
          </p:cNvSpPr>
          <p:nvPr userDrawn="1"/>
        </p:nvSpPr>
        <p:spPr bwMode="auto">
          <a:xfrm>
            <a:off x="8686800" y="6419850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800" b="1" dirty="0">
                <a:solidFill>
                  <a:schemeClr val="accent2"/>
                </a:solidFill>
                <a:latin typeface="Trebuchet MS" pitchFamily="34" charset="0"/>
              </a:rPr>
              <a:t>IMP-109 /A</a:t>
            </a:r>
          </a:p>
        </p:txBody>
      </p:sp>
      <p:pic>
        <p:nvPicPr>
          <p:cNvPr id="4" name="Picture 104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99218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81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ascom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24213" y="1628775"/>
            <a:ext cx="633730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Declaración Ambiental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CIAS COM 2001, S.L.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Enero 2016 – Diciembre 2016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s-ES" sz="2800" b="1" dirty="0">
              <a:latin typeface="Trebuchet MS" pitchFamily="34" charset="0"/>
            </a:endParaRPr>
          </a:p>
          <a:p>
            <a:pPr algn="ctr" eaLnBrk="1" hangingPunct="1">
              <a:defRPr/>
            </a:pPr>
            <a:r>
              <a:rPr lang="es-ES" sz="2000" b="1" dirty="0">
                <a:latin typeface="Trebuchet MS" pitchFamily="34" charset="0"/>
              </a:rPr>
              <a:t>S/ Reglamento Europeo: </a:t>
            </a:r>
            <a:r>
              <a:rPr lang="ca-ES" sz="2000" b="1" dirty="0">
                <a:latin typeface="Trebuchet MS" pitchFamily="34" charset="0"/>
              </a:rPr>
              <a:t>1221/2009</a:t>
            </a:r>
          </a:p>
          <a:p>
            <a:pPr algn="ctr" eaLnBrk="1" hangingPunct="1">
              <a:defRPr/>
            </a:pPr>
            <a:endParaRPr lang="es-ES" sz="2000" b="1" dirty="0">
              <a:latin typeface="Trebuchet MS" pitchFamily="34" charset="0"/>
            </a:endParaRPr>
          </a:p>
          <a:p>
            <a:pPr algn="ctr" eaLnBrk="1" hangingPunct="1">
              <a:defRPr/>
            </a:pPr>
            <a:r>
              <a:rPr lang="es-ES" b="1" dirty="0">
                <a:latin typeface="Trebuchet MS" pitchFamily="34" charset="0"/>
              </a:rPr>
              <a:t>Sistema comunitario de gestión y auditoría ambientales (EMAS III)</a:t>
            </a:r>
          </a:p>
        </p:txBody>
      </p:sp>
      <p:sp>
        <p:nvSpPr>
          <p:cNvPr id="5123" name="Text Box 20"/>
          <p:cNvSpPr txBox="1">
            <a:spLocks noChangeArrowheads="1"/>
          </p:cNvSpPr>
          <p:nvPr/>
        </p:nvSpPr>
        <p:spPr bwMode="auto">
          <a:xfrm>
            <a:off x="273050" y="4221163"/>
            <a:ext cx="327660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200" b="1">
                <a:solidFill>
                  <a:schemeClr val="accent2"/>
                </a:solidFill>
                <a:latin typeface="Trebuchet MS" panose="020B0603020202020204" pitchFamily="34" charset="0"/>
              </a:rPr>
              <a:t>Informe realizado en colaboración con: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1800" b="1">
                <a:solidFill>
                  <a:schemeClr val="accent2"/>
                </a:solidFill>
              </a:rPr>
              <a:t>INGECAL, S.L.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s-ES_tradnl" altLang="es-ES" sz="1000" b="1">
                <a:solidFill>
                  <a:schemeClr val="accent2"/>
                </a:solidFill>
                <a:latin typeface="Trebuchet MS" panose="020B0603020202020204" pitchFamily="34" charset="0"/>
              </a:rPr>
              <a:t>C/Antoni Bell 2, 2n D2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s-ES_tradnl" altLang="es-ES" sz="1000" b="1">
                <a:solidFill>
                  <a:schemeClr val="accent2"/>
                </a:solidFill>
                <a:latin typeface="Trebuchet MS" panose="020B0603020202020204" pitchFamily="34" charset="0"/>
              </a:rPr>
              <a:t>08174 Sant Cugat del Vallés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s-ES_tradnl" altLang="es-ES" sz="1000" b="1">
                <a:solidFill>
                  <a:schemeClr val="accent2"/>
                </a:solidFill>
                <a:latin typeface="Trebuchet MS" panose="020B0603020202020204" pitchFamily="34" charset="0"/>
              </a:rPr>
              <a:t>Tel. 93 237 83 90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s-ES_tradnl" altLang="es-ES" sz="1000" b="1">
                <a:solidFill>
                  <a:schemeClr val="accent2"/>
                </a:solidFill>
                <a:latin typeface="Trebuchet MS" panose="020B0603020202020204" pitchFamily="34" charset="0"/>
              </a:rPr>
              <a:t>www . ingecal . cat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s-ES_tradnl" altLang="es-ES" sz="1000" b="1">
                <a:solidFill>
                  <a:schemeClr val="accent2"/>
                </a:solidFill>
                <a:latin typeface="Trebuchet MS" panose="020B0603020202020204" pitchFamily="34" charset="0"/>
              </a:rPr>
              <a:t>ingecal@ingecal.cat</a:t>
            </a:r>
            <a:endParaRPr lang="es-ES" altLang="es-ES" sz="1000" b="1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006600"/>
            <a:ext cx="235426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28588" y="987425"/>
            <a:ext cx="9350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65125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>
                <a:latin typeface="Trebuchet MS" panose="020B0603020202020204" pitchFamily="34" charset="0"/>
              </a:rPr>
              <a:t>SISTEMA DE GESTIÓN AMBIENTAL: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>
                <a:latin typeface="Trebuchet MS" panose="020B0603020202020204" pitchFamily="34" charset="0"/>
              </a:rPr>
              <a:t>Los procedimientos implantados en </a:t>
            </a:r>
            <a:r>
              <a:rPr lang="es-ES_tradnl" altLang="es-ES" sz="2400" b="1">
                <a:latin typeface="Trebuchet MS" panose="020B0603020202020204" pitchFamily="34" charset="0"/>
              </a:rPr>
              <a:t>CIAS COM 2001, S.L. </a:t>
            </a:r>
            <a:r>
              <a:rPr lang="es-ES_tradnl" altLang="es-ES" sz="2400">
                <a:latin typeface="Trebuchet MS" panose="020B0603020202020204" pitchFamily="34" charset="0"/>
              </a:rPr>
              <a:t>son:</a:t>
            </a:r>
            <a:endParaRPr lang="es-ES" altLang="es-ES" sz="2400">
              <a:latin typeface="Trebuchet MS" panose="020B0603020202020204" pitchFamily="34" charset="0"/>
            </a:endParaRPr>
          </a:p>
        </p:txBody>
      </p:sp>
      <p:graphicFrame>
        <p:nvGraphicFramePr>
          <p:cNvPr id="309400" name="Group 152"/>
          <p:cNvGraphicFramePr>
            <a:graphicFrameLocks noGrp="1"/>
          </p:cNvGraphicFramePr>
          <p:nvPr/>
        </p:nvGraphicFramePr>
        <p:xfrm>
          <a:off x="1136650" y="2065338"/>
          <a:ext cx="7777163" cy="3595687"/>
        </p:xfrm>
        <a:graphic>
          <a:graphicData uri="http://schemas.openxmlformats.org/drawingml/2006/table">
            <a:tbl>
              <a:tblPr/>
              <a:tblGrid>
                <a:gridCol w="112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PR-013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auditorías internas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PR-014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control de no conformidades y AACC y AAPP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PR-015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gestión de aspectos ambientales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PR-016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gestión de requisitos legales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PR-017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comunicación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PR-018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control operacional y seguimiento ambiental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PR-019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del plan de emergencia de SST y ambiental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PR-020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participación y consulta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PR-023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investigación de incidentes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588" name="Text Box 153"/>
          <p:cNvSpPr txBox="1">
            <a:spLocks noChangeArrowheads="1"/>
          </p:cNvSpPr>
          <p:nvPr/>
        </p:nvSpPr>
        <p:spPr bwMode="auto">
          <a:xfrm>
            <a:off x="5313363" y="101600"/>
            <a:ext cx="4592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b) POLÍTICA AMBIENTAL Y SISTEMA INTEGRADO DE GESTIÓN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28588" y="987425"/>
            <a:ext cx="9350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65125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>
                <a:latin typeface="Trebuchet MS" panose="020B0603020202020204" pitchFamily="34" charset="0"/>
              </a:rPr>
              <a:t>SISTEMA DE GESTIÓN AMBIENTAL: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>
                <a:latin typeface="Trebuchet MS" panose="020B0603020202020204" pitchFamily="34" charset="0"/>
              </a:rPr>
              <a:t>Los procedimientos implantados en </a:t>
            </a:r>
            <a:r>
              <a:rPr lang="es-ES_tradnl" altLang="es-ES" sz="2400" b="1">
                <a:latin typeface="Trebuchet MS" panose="020B0603020202020204" pitchFamily="34" charset="0"/>
              </a:rPr>
              <a:t>CIAS COM 2001, S.L. </a:t>
            </a:r>
            <a:r>
              <a:rPr lang="es-ES_tradnl" altLang="es-ES" sz="2400">
                <a:latin typeface="Trebuchet MS" panose="020B0603020202020204" pitchFamily="34" charset="0"/>
              </a:rPr>
              <a:t>son:</a:t>
            </a:r>
            <a:endParaRPr lang="es-ES" altLang="es-ES" sz="2400">
              <a:latin typeface="Trebuchet MS" panose="020B0603020202020204" pitchFamily="34" charset="0"/>
            </a:endParaRPr>
          </a:p>
        </p:txBody>
      </p:sp>
      <p:graphicFrame>
        <p:nvGraphicFramePr>
          <p:cNvPr id="30940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31154"/>
              </p:ext>
            </p:extLst>
          </p:nvPr>
        </p:nvGraphicFramePr>
        <p:xfrm>
          <a:off x="1136650" y="2065338"/>
          <a:ext cx="7777163" cy="2017327"/>
        </p:xfrm>
        <a:graphic>
          <a:graphicData uri="http://schemas.openxmlformats.org/drawingml/2006/table">
            <a:tbl>
              <a:tblPr/>
              <a:tblGrid>
                <a:gridCol w="112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PR-024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prevención del acoso sexual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PR-025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evaluación de méritos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PR-026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selección de personal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PR-027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Gestión energética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PR-028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Gestión de equipos de medición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88" name="Text Box 153"/>
          <p:cNvSpPr txBox="1">
            <a:spLocks noChangeArrowheads="1"/>
          </p:cNvSpPr>
          <p:nvPr/>
        </p:nvSpPr>
        <p:spPr bwMode="auto">
          <a:xfrm>
            <a:off x="5313363" y="101600"/>
            <a:ext cx="4592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b) POLÍTICA AMBIENTAL Y SISTEMA INTEGRADO DE GESTIÓN</a:t>
            </a:r>
          </a:p>
        </p:txBody>
      </p:sp>
    </p:spTree>
    <p:extLst>
      <p:ext uri="{BB962C8B-B14F-4D97-AF65-F5344CB8AC3E}">
        <p14:creationId xmlns:p14="http://schemas.microsoft.com/office/powerpoint/2010/main" val="3318349741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00025" y="1420813"/>
            <a:ext cx="9350375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65125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1001713" indent="-45720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>
                <a:latin typeface="Trebuchet MS" panose="020B0603020202020204" pitchFamily="34" charset="0"/>
              </a:rPr>
              <a:t>SISTEMA DE GESTIÓN AMBIENTAL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ES" sz="2400" b="1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400">
                <a:latin typeface="Trebuchet MS" panose="020B0603020202020204" pitchFamily="34" charset="0"/>
              </a:rPr>
              <a:t>Las Instrucciones de trabajo de control operacional son: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Trebuchet MS" panose="020B0603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ES_tradnl" altLang="es-ES" sz="2400">
                <a:latin typeface="Trebuchet MS" panose="020B0603020202020204" pitchFamily="34" charset="0"/>
              </a:rPr>
              <a:t>Instrucción de Gestión de Residuos (IT-001)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ES_tradnl" altLang="es-ES" sz="2400">
                <a:latin typeface="Trebuchet MS" panose="020B0603020202020204" pitchFamily="34" charset="0"/>
              </a:rPr>
              <a:t>Instrucción de Gestión de Consumos (IT-002)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ES_tradnl" altLang="es-ES" sz="2400">
                <a:latin typeface="Trebuchet MS" panose="020B0603020202020204" pitchFamily="34" charset="0"/>
              </a:rPr>
              <a:t>Instrucción de Buenas Prácticas Ambientales (IT-003)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ES_tradnl" altLang="es-ES" sz="2400">
                <a:latin typeface="Trebuchet MS" panose="020B0603020202020204" pitchFamily="34" charset="0"/>
              </a:rPr>
              <a:t>Instrucción de Conducción Responsable (IT-005)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ES" altLang="es-ES" sz="2400">
                <a:latin typeface="Trebuchet MS" panose="020B0603020202020204" pitchFamily="34" charset="0"/>
              </a:rPr>
              <a:t>Instrucción de Generación Informes Digitales </a:t>
            </a:r>
            <a:r>
              <a:rPr lang="es-ES_tradnl" altLang="es-ES" sz="2400">
                <a:latin typeface="Trebuchet MS" panose="020B0603020202020204" pitchFamily="34" charset="0"/>
              </a:rPr>
              <a:t>(IT-006)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s-ES_tradnl" altLang="es-ES" sz="2400">
              <a:latin typeface="Trebuchet MS" panose="020B0603020202020204" pitchFamily="34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313363" y="101600"/>
            <a:ext cx="4592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b) POLÍTICA AMBIENTAL Y SISTEMA INTEGRADO DE GESTIÓN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397375" y="39528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c) ASPECTOS AMBIENTALES.</a:t>
            </a:r>
            <a:r>
              <a:rPr lang="es-ES" altLang="es-ES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2" name="Rectangle 176"/>
          <p:cNvSpPr>
            <a:spLocks noChangeArrowheads="1"/>
          </p:cNvSpPr>
          <p:nvPr/>
        </p:nvSpPr>
        <p:spPr bwMode="auto">
          <a:xfrm>
            <a:off x="0" y="50688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27653" name="Rectangle 181"/>
          <p:cNvSpPr>
            <a:spLocks noChangeArrowheads="1"/>
          </p:cNvSpPr>
          <p:nvPr/>
        </p:nvSpPr>
        <p:spPr bwMode="auto">
          <a:xfrm>
            <a:off x="238125" y="2386013"/>
            <a:ext cx="5651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ES" sz="2400">
                <a:latin typeface="Arial" panose="020B0604020202020204" pitchFamily="34" charset="0"/>
              </a:rPr>
              <a:t>Identificar actividades con posible repercusión ambiental y sus aspectos ambientales asociados (aspectos directos e indirectos en condiciones normales, anormales y de emergencia y en condiciones pasadas, presentes y futuras)</a:t>
            </a:r>
          </a:p>
        </p:txBody>
      </p:sp>
      <p:sp>
        <p:nvSpPr>
          <p:cNvPr id="27654" name="Rectangle 182"/>
          <p:cNvSpPr>
            <a:spLocks noChangeArrowheads="1"/>
          </p:cNvSpPr>
          <p:nvPr/>
        </p:nvSpPr>
        <p:spPr bwMode="auto">
          <a:xfrm>
            <a:off x="200025" y="1412875"/>
            <a:ext cx="935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2400" b="1">
                <a:latin typeface="Arial" panose="020B0604020202020204" pitchFamily="34" charset="0"/>
              </a:rPr>
              <a:t>EVALUACIÓN DE ASPECTOS AMBIENTALES</a:t>
            </a:r>
            <a:endParaRPr lang="ca-ES" altLang="es-ES" sz="2400">
              <a:latin typeface="Arial" panose="020B0604020202020204" pitchFamily="34" charset="0"/>
            </a:endParaRPr>
          </a:p>
        </p:txBody>
      </p:sp>
      <p:pic>
        <p:nvPicPr>
          <p:cNvPr id="27655" name="Picture 183" descr="bola de pa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2424113"/>
            <a:ext cx="3024188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397375" y="39528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c) ASPECTOS AMBIENTALES.</a:t>
            </a:r>
            <a:r>
              <a:rPr lang="es-ES" altLang="es-ES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50688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200025" y="981075"/>
            <a:ext cx="935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2400" b="1">
                <a:latin typeface="Arial" panose="020B0604020202020204" pitchFamily="34" charset="0"/>
              </a:rPr>
              <a:t>EVALUACIÓN DE ASPECTOS AMBIENTALES</a:t>
            </a:r>
            <a:endParaRPr lang="ca-ES" altLang="es-ES" sz="2400">
              <a:latin typeface="Arial" panose="020B0604020202020204" pitchFamily="34" charset="0"/>
            </a:endParaRPr>
          </a:p>
        </p:txBody>
      </p:sp>
      <p:pic>
        <p:nvPicPr>
          <p:cNvPr id="29702" name="Picture 8" descr="crite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2349500"/>
            <a:ext cx="30464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0" y="1503363"/>
            <a:ext cx="1006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Arial" panose="020B0604020202020204" pitchFamily="34" charset="0"/>
              </a:rPr>
              <a:t>2. Definir los criterios internos para evaluar los aspectos identificados</a:t>
            </a: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847725" y="2103438"/>
            <a:ext cx="3817938" cy="376237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tint val="0"/>
                  <a:invGamma/>
                </a:srgbClr>
              </a:gs>
              <a:gs pos="50000">
                <a:srgbClr val="969696">
                  <a:alpha val="24001"/>
                </a:srgbClr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sz="1800">
                <a:latin typeface="Arial" charset="0"/>
              </a:rPr>
              <a:t>Frecuencia</a:t>
            </a: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847725" y="2520950"/>
            <a:ext cx="3817938" cy="376238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tint val="0"/>
                  <a:invGamma/>
                </a:srgbClr>
              </a:gs>
              <a:gs pos="50000">
                <a:srgbClr val="969696">
                  <a:alpha val="24001"/>
                </a:srgbClr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sz="1800">
                <a:latin typeface="Arial" charset="0"/>
              </a:rPr>
              <a:t>Cantidad generada</a:t>
            </a:r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847725" y="2952750"/>
            <a:ext cx="3817938" cy="376238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tint val="0"/>
                  <a:invGamma/>
                </a:srgbClr>
              </a:gs>
              <a:gs pos="50000">
                <a:srgbClr val="969696">
                  <a:alpha val="24001"/>
                </a:srgbClr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sz="1800">
                <a:latin typeface="Arial" charset="0"/>
              </a:rPr>
              <a:t>Gestión</a:t>
            </a:r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847725" y="3354388"/>
            <a:ext cx="3817938" cy="376237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tint val="0"/>
                  <a:invGamma/>
                </a:srgbClr>
              </a:gs>
              <a:gs pos="50000">
                <a:srgbClr val="969696">
                  <a:alpha val="24001"/>
                </a:srgbClr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sz="1800">
                <a:latin typeface="Arial" charset="0"/>
              </a:rPr>
              <a:t>Cumplimiento legal</a:t>
            </a:r>
          </a:p>
        </p:txBody>
      </p:sp>
      <p:sp>
        <p:nvSpPr>
          <p:cNvPr id="351246" name="Text Box 14"/>
          <p:cNvSpPr txBox="1">
            <a:spLocks noChangeArrowheads="1"/>
          </p:cNvSpPr>
          <p:nvPr/>
        </p:nvSpPr>
        <p:spPr bwMode="auto">
          <a:xfrm>
            <a:off x="847725" y="3760788"/>
            <a:ext cx="3817938" cy="376237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tint val="0"/>
                  <a:invGamma/>
                </a:srgbClr>
              </a:gs>
              <a:gs pos="50000">
                <a:srgbClr val="969696">
                  <a:alpha val="24001"/>
                </a:srgbClr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sz="1800">
                <a:latin typeface="Arial" charset="0"/>
              </a:rPr>
              <a:t>Reclamaciones partes interesadas</a:t>
            </a:r>
          </a:p>
        </p:txBody>
      </p:sp>
      <p:sp>
        <p:nvSpPr>
          <p:cNvPr id="351247" name="Text Box 15"/>
          <p:cNvSpPr txBox="1">
            <a:spLocks noChangeArrowheads="1"/>
          </p:cNvSpPr>
          <p:nvPr/>
        </p:nvSpPr>
        <p:spPr bwMode="auto">
          <a:xfrm>
            <a:off x="847725" y="5054600"/>
            <a:ext cx="3817938" cy="376238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tint val="0"/>
                  <a:invGamma/>
                </a:srgbClr>
              </a:gs>
              <a:gs pos="50000">
                <a:srgbClr val="969696">
                  <a:alpha val="24001"/>
                </a:srgbClr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sz="1800">
                <a:latin typeface="Arial" charset="0"/>
              </a:rPr>
              <a:t>Reversibilidad del impacto</a:t>
            </a:r>
          </a:p>
        </p:txBody>
      </p:sp>
      <p:sp>
        <p:nvSpPr>
          <p:cNvPr id="351248" name="Text Box 16"/>
          <p:cNvSpPr txBox="1">
            <a:spLocks noChangeArrowheads="1"/>
          </p:cNvSpPr>
          <p:nvPr/>
        </p:nvSpPr>
        <p:spPr bwMode="auto">
          <a:xfrm>
            <a:off x="847725" y="5516563"/>
            <a:ext cx="3817938" cy="376237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tint val="0"/>
                  <a:invGamma/>
                </a:srgbClr>
              </a:gs>
              <a:gs pos="50000">
                <a:srgbClr val="969696">
                  <a:alpha val="24001"/>
                </a:srgbClr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sz="1800">
                <a:latin typeface="Arial" charset="0"/>
              </a:rPr>
              <a:t>Coste asociado elevado</a:t>
            </a:r>
          </a:p>
        </p:txBody>
      </p:sp>
      <p:sp>
        <p:nvSpPr>
          <p:cNvPr id="29725" name="AutoShape 17"/>
          <p:cNvSpPr>
            <a:spLocks/>
          </p:cNvSpPr>
          <p:nvPr/>
        </p:nvSpPr>
        <p:spPr bwMode="auto">
          <a:xfrm>
            <a:off x="4737100" y="2060575"/>
            <a:ext cx="574675" cy="3889375"/>
          </a:xfrm>
          <a:prstGeom prst="rightBrace">
            <a:avLst>
              <a:gd name="adj1" fmla="val 564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29726" name="Text Box 18"/>
          <p:cNvSpPr txBox="1">
            <a:spLocks noChangeArrowheads="1"/>
          </p:cNvSpPr>
          <p:nvPr/>
        </p:nvSpPr>
        <p:spPr bwMode="auto">
          <a:xfrm>
            <a:off x="5313363" y="3759200"/>
            <a:ext cx="12969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20% con IPR más elevado</a:t>
            </a:r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835025" y="4175125"/>
            <a:ext cx="3817938" cy="376238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tint val="0"/>
                  <a:invGamma/>
                </a:srgbClr>
              </a:gs>
              <a:gs pos="50000">
                <a:srgbClr val="969696">
                  <a:alpha val="24001"/>
                </a:srgbClr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sz="1800">
                <a:latin typeface="Arial" charset="0"/>
              </a:rPr>
              <a:t>Amplitud geográfica</a:t>
            </a:r>
          </a:p>
        </p:txBody>
      </p:sp>
      <p:sp>
        <p:nvSpPr>
          <p:cNvPr id="351252" name="Text Box 20"/>
          <p:cNvSpPr txBox="1">
            <a:spLocks noChangeArrowheads="1"/>
          </p:cNvSpPr>
          <p:nvPr/>
        </p:nvSpPr>
        <p:spPr bwMode="auto">
          <a:xfrm>
            <a:off x="847725" y="4622800"/>
            <a:ext cx="3817938" cy="376238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tint val="0"/>
                  <a:invGamma/>
                </a:srgbClr>
              </a:gs>
              <a:gs pos="50000">
                <a:srgbClr val="969696">
                  <a:alpha val="24001"/>
                </a:srgbClr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sz="1800">
                <a:latin typeface="Arial" charset="0"/>
              </a:rPr>
              <a:t>Fragilidad del medio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397375" y="39528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c) ASPECTOS AMBIENTALES.</a:t>
            </a:r>
            <a:r>
              <a:rPr lang="es-ES" altLang="es-ES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152775" y="1557338"/>
            <a:ext cx="360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b="1" u="sng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Frecuencia de aparición</a:t>
            </a:r>
            <a:endParaRPr lang="es-ES" altLang="es-ES" sz="1600"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49190" name="Group 6"/>
          <p:cNvGraphicFramePr>
            <a:graphicFrameLocks noGrp="1"/>
          </p:cNvGraphicFramePr>
          <p:nvPr/>
        </p:nvGraphicFramePr>
        <p:xfrm>
          <a:off x="920750" y="2133600"/>
          <a:ext cx="8137525" cy="3200400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5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350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FRECUENCIA APARICIÓN (F)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CALIFICACIÓN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EXPLICACIÓN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EJEMPLOS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VALOR 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Situación esporádica (menos 1 vez / mes)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El aspecto aparece esporádicamente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Fugas gas refrigerante, fluorescentes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≥ 1 vez / 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El aspecto aparece de forma muy puntual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Pilas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≥ 1 vez / semana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El aspecto aparece de forma puntual durante una semana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Cartuchos de tóner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≥ 1 vez / día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El aspecto aparece de forma puntual durante una jornada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Generación de papel, residuos domésticos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Continuamente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El aspecto aparece de forma continuada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Consumo eléctrico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788" name="Rectangle 45"/>
          <p:cNvSpPr>
            <a:spLocks noChangeArrowheads="1"/>
          </p:cNvSpPr>
          <p:nvPr/>
        </p:nvSpPr>
        <p:spPr bwMode="auto">
          <a:xfrm>
            <a:off x="0" y="50688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078163" y="1989138"/>
            <a:ext cx="360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b="1" u="sng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Cantidad generada anualmente</a:t>
            </a:r>
            <a:endParaRPr lang="es-ES" altLang="es-ES" sz="1600"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796" name="Rectangle 45"/>
          <p:cNvSpPr>
            <a:spLocks noChangeArrowheads="1"/>
          </p:cNvSpPr>
          <p:nvPr/>
        </p:nvSpPr>
        <p:spPr bwMode="auto">
          <a:xfrm>
            <a:off x="0" y="50688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21669" name="Group 133"/>
          <p:cNvGraphicFramePr>
            <a:graphicFrameLocks noGrp="1"/>
          </p:cNvGraphicFramePr>
          <p:nvPr/>
        </p:nvGraphicFramePr>
        <p:xfrm>
          <a:off x="1568450" y="2708275"/>
          <a:ext cx="7273925" cy="2317750"/>
        </p:xfrm>
        <a:graphic>
          <a:graphicData uri="http://schemas.openxmlformats.org/drawingml/2006/table">
            <a:tbl>
              <a:tblPr/>
              <a:tblGrid>
                <a:gridCol w="619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CANTIDAD GENERADA (C)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EXPLICACIÓN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VALOR 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Disminuye el valor respecto el año anterior considerablemente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Disminuye el valor respecto el año anterior ligeramente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Igual al valor del año anterior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Aumenta el valor respecto el año anterior ligeramente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Aumenta el valor respecto el año anterior considerablemente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822" name="Rectangle 129"/>
          <p:cNvSpPr>
            <a:spLocks noChangeArrowheads="1"/>
          </p:cNvSpPr>
          <p:nvPr/>
        </p:nvSpPr>
        <p:spPr bwMode="auto">
          <a:xfrm>
            <a:off x="0" y="46529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33823" name="Text Box 135"/>
          <p:cNvSpPr txBox="1">
            <a:spLocks noChangeArrowheads="1"/>
          </p:cNvSpPr>
          <p:nvPr/>
        </p:nvSpPr>
        <p:spPr bwMode="auto">
          <a:xfrm>
            <a:off x="4397375" y="39528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c) ASPECTOS AMBIENTALES.</a:t>
            </a:r>
            <a:r>
              <a:rPr lang="es-ES" altLang="es-ES" sz="1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081338" y="1700213"/>
            <a:ext cx="360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b="1" u="sng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Cumplimiento de la legislación</a:t>
            </a:r>
            <a:endParaRPr lang="es-ES" altLang="es-ES" sz="1600"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844" name="Rectangle 45"/>
          <p:cNvSpPr>
            <a:spLocks noChangeArrowheads="1"/>
          </p:cNvSpPr>
          <p:nvPr/>
        </p:nvSpPr>
        <p:spPr bwMode="auto">
          <a:xfrm>
            <a:off x="0" y="50688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35845" name="Rectangle 216"/>
          <p:cNvSpPr>
            <a:spLocks noChangeArrowheads="1"/>
          </p:cNvSpPr>
          <p:nvPr/>
        </p:nvSpPr>
        <p:spPr bwMode="auto">
          <a:xfrm>
            <a:off x="0" y="4902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35846" name="Text Box 222"/>
          <p:cNvSpPr txBox="1">
            <a:spLocks noChangeArrowheads="1"/>
          </p:cNvSpPr>
          <p:nvPr/>
        </p:nvSpPr>
        <p:spPr bwMode="auto">
          <a:xfrm>
            <a:off x="4397375" y="39528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c) ASPECTOS AMBIENTALES.</a:t>
            </a:r>
            <a:r>
              <a:rPr lang="es-ES" altLang="es-ES" sz="18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23874" name="Group 290"/>
          <p:cNvGraphicFramePr>
            <a:graphicFrameLocks noGrp="1"/>
          </p:cNvGraphicFramePr>
          <p:nvPr/>
        </p:nvGraphicFramePr>
        <p:xfrm>
          <a:off x="1568450" y="2708275"/>
          <a:ext cx="7273925" cy="2043113"/>
        </p:xfrm>
        <a:graphic>
          <a:graphicData uri="http://schemas.openxmlformats.org/drawingml/2006/table">
            <a:tbl>
              <a:tblPr/>
              <a:tblGrid>
                <a:gridCol w="619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CUMPLIMIENTO LEGAL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EXPLICACIÓN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aplica o 100% cumplimiento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50%  ≤ Cumplimiento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100 % </a:t>
                      </a: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≤  </a:t>
                      </a: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Cumplimiento &lt;50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 Cumplimiento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081338" y="1700213"/>
            <a:ext cx="360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b="1" u="sng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Gestión del aspecto ambiental</a:t>
            </a:r>
            <a:endParaRPr lang="es-ES" altLang="es-ES" sz="1600"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50688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4902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4397375" y="39528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c) ASPECTOS AMBIENTALES.</a:t>
            </a:r>
            <a:r>
              <a:rPr lang="es-ES" altLang="es-ES" sz="18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47671" name="Group 535"/>
          <p:cNvGraphicFramePr>
            <a:graphicFrameLocks noGrp="1"/>
          </p:cNvGraphicFramePr>
          <p:nvPr/>
        </p:nvGraphicFramePr>
        <p:xfrm>
          <a:off x="107950" y="2311400"/>
          <a:ext cx="9690100" cy="3421063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07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GESTIÓ (G)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EXPLICACIÓN</a:t>
                      </a:r>
                      <a:b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RESIDUOS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EXPLICACIÓN</a:t>
                      </a:r>
                      <a:b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RECURSOS NATURALES Y ENERGIA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EXPLICACIÓN VERTIDOS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EXPLICACIÓN EMISIONES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EXPLICACIÓN CUESTIONES LOCALES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0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Reutilización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Sistema de minimización de consumo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Depuradora propia.</a:t>
                      </a:r>
                      <a:b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Aguas sanitarias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Inferior al 50% dels límites establecidos</a:t>
                      </a:r>
                      <a:b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existen focos de emisión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Sistema de aislamiento acústico/vibraciones/ iluminación/ olores</a:t>
                      </a:r>
                      <a:b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se precisa aislamiento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0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Valorización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Buenas prácticas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Controles en arqueta. Depuradora colectiva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Entre el 50-100% dels límites establecidos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Buenas prácticas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0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Vertedero/ Incineración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 medidas adicionales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Vertido aguas contaminadas a cauce público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Fuera de los límites establecidos en la licencia ambiental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 medidas adicionales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48561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4902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4397375" y="39528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c) ASPECTOS AMBIENTALES.</a:t>
            </a:r>
            <a:r>
              <a:rPr lang="es-ES" altLang="es-ES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942" name="Rectangle 473"/>
          <p:cNvSpPr>
            <a:spLocks noChangeArrowheads="1"/>
          </p:cNvSpPr>
          <p:nvPr/>
        </p:nvSpPr>
        <p:spPr bwMode="auto">
          <a:xfrm>
            <a:off x="3081338" y="1700213"/>
            <a:ext cx="360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b="1" u="sng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Implicación del aspecto ambiental</a:t>
            </a:r>
            <a:endParaRPr lang="es-ES" altLang="es-ES" sz="1600"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62100" name="Group 628"/>
          <p:cNvGraphicFramePr>
            <a:graphicFrameLocks noGrp="1"/>
          </p:cNvGraphicFramePr>
          <p:nvPr/>
        </p:nvGraphicFramePr>
        <p:xfrm>
          <a:off x="107950" y="2592388"/>
          <a:ext cx="9690100" cy="1673225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Reclam. partes interes.</a:t>
                      </a:r>
                      <a:b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 R )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Amplitud Geográfica</a:t>
                      </a:r>
                      <a:b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(A)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Fragilidad del medio</a:t>
                      </a:r>
                      <a:b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(Fr)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Reversibilidad impacto</a:t>
                      </a:r>
                      <a:b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 Rv)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Coste significativo</a:t>
                      </a:r>
                      <a:b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 C )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existen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Aislado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Baja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Temporal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Inferior a 10.000 €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Puntual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Local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Reversible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Entre 10.000 -100.000 €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Constante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Global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Alta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Irreversible- persistente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Superior a 100.000 €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0" y="260350"/>
            <a:ext cx="339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solidFill>
                  <a:schemeClr val="accent2"/>
                </a:solidFill>
                <a:latin typeface="Trebuchet MS" panose="020B0603020202020204" pitchFamily="34" charset="0"/>
              </a:rPr>
              <a:t>Índice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73050" y="1196975"/>
            <a:ext cx="93599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lphaLcParenR"/>
              <a:defRPr/>
            </a:pPr>
            <a:r>
              <a:rPr lang="es-ES" sz="2000" dirty="0">
                <a:latin typeface="Trebuchet MS" pitchFamily="34" charset="0"/>
              </a:rPr>
              <a:t>PRESENTACIÓN DE CIAS COM 2001. Descripción clara e inequívoca del registro de la organización en EMAS y un resumen de sus actividades, productos y servicios y de su relación con organizaciones afines, si procede.</a:t>
            </a:r>
          </a:p>
          <a:p>
            <a:pPr marL="609600" indent="-609600"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lphaLcParenR"/>
              <a:defRPr/>
            </a:pPr>
            <a:endParaRPr lang="es-ES" sz="2000" dirty="0">
              <a:latin typeface="Trebuchet MS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lphaLcParenR"/>
              <a:defRPr/>
            </a:pPr>
            <a:r>
              <a:rPr lang="es-ES" sz="2000" dirty="0">
                <a:latin typeface="Trebuchet MS" pitchFamily="34" charset="0"/>
              </a:rPr>
              <a:t>POLÍTICA AMBIENTAL Y SISTEMA INTEGRADO DE GESTIÓN. Descripción de la Política medioambiental y una breve descripción del sistema de gestión medioambiental de la organización. </a:t>
            </a:r>
          </a:p>
          <a:p>
            <a:pPr marL="609600" indent="-609600"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lphaLcParenR"/>
              <a:defRPr/>
            </a:pPr>
            <a:endParaRPr lang="es-ES" sz="2000" dirty="0">
              <a:latin typeface="Trebuchet MS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lphaLcParenR"/>
              <a:defRPr/>
            </a:pPr>
            <a:r>
              <a:rPr lang="es-ES" sz="2000" dirty="0">
                <a:latin typeface="Trebuchet MS" pitchFamily="34" charset="0"/>
              </a:rPr>
              <a:t>ASPECTOS AMBIENTALES. Descripción de todos los aspectos medioambientales directos e indirectos significativos que tengan como consecuencia un impacto ambiental significativo de la organización, y una explicación de la naturaleza de este impacto en relación con estos aspectos. </a:t>
            </a:r>
          </a:p>
          <a:p>
            <a:pPr marL="609600" indent="-609600"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lphaLcParenR"/>
              <a:defRPr/>
            </a:pPr>
            <a:endParaRPr lang="es-ES" sz="2000" dirty="0">
              <a:latin typeface="Trebuchet MS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20000"/>
              </a:spcBef>
              <a:buFontTx/>
              <a:buAutoNum type="alphaLcParenR"/>
              <a:defRPr/>
            </a:pPr>
            <a:r>
              <a:rPr lang="es-ES" sz="2000" dirty="0">
                <a:latin typeface="Trebuchet MS" pitchFamily="34" charset="0"/>
              </a:rPr>
              <a:t>PROGRAMA AMBIENTAL Descripción de los objetivos y metas medioambientales en relación con los aspectos e impactos ambientales significativos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br>
              <a:rPr lang="es-ES" sz="2000" dirty="0">
                <a:latin typeface="Trebuchet MS" pitchFamily="34" charset="0"/>
              </a:rPr>
            </a:br>
            <a:endParaRPr lang="ca-ES" sz="2000" dirty="0">
              <a:latin typeface="Trebuchet MS" pitchFamily="34" charset="0"/>
            </a:endParaRP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44463" y="915988"/>
            <a:ext cx="95615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 dirty="0">
                <a:latin typeface="Trebuchet MS" panose="020B0603020202020204" pitchFamily="34" charset="0"/>
              </a:rPr>
              <a:t>Los aspectos ambientales directos identificados en CIAS COM para el período 2016 respecto 2015: son: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397375" y="39528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c) ASPECTOS AMBIENTALES.</a:t>
            </a:r>
            <a:r>
              <a:rPr lang="es-ES" altLang="es-ES" sz="18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089509"/>
              </p:ext>
            </p:extLst>
          </p:nvPr>
        </p:nvGraphicFramePr>
        <p:xfrm>
          <a:off x="272349" y="1668601"/>
          <a:ext cx="9200701" cy="305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17573691" imgH="5838933" progId="Excel.Sheet.12">
                  <p:embed/>
                </p:oleObj>
              </mc:Choice>
              <mc:Fallback>
                <p:oleObj name="Worksheet" r:id="rId4" imgW="17573691" imgH="58389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349" y="1668601"/>
                        <a:ext cx="9200701" cy="305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4147" y="5206465"/>
            <a:ext cx="95615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 dirty="0">
                <a:latin typeface="Trebuchet MS" panose="020B0603020202020204" pitchFamily="34" charset="0"/>
              </a:rPr>
              <a:t>No se identifica ningún aspecto ambiental indirecto significativo.</a:t>
            </a: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232275" y="2603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d) PROGRAMA AMBIENTAL 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412750" y="1295400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altLang="es-ES" sz="2400" b="1" dirty="0">
                <a:latin typeface="Trebuchet MS" panose="020B0603020202020204" pitchFamily="34" charset="0"/>
              </a:rPr>
              <a:t>Para el ejercicio 2016 se definió 1 objetivo ambiental:</a:t>
            </a:r>
          </a:p>
        </p:txBody>
      </p:sp>
      <p:graphicFrame>
        <p:nvGraphicFramePr>
          <p:cNvPr id="23043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74416"/>
              </p:ext>
            </p:extLst>
          </p:nvPr>
        </p:nvGraphicFramePr>
        <p:xfrm>
          <a:off x="1136650" y="2349500"/>
          <a:ext cx="7488238" cy="2120900"/>
        </p:xfrm>
        <a:graphic>
          <a:graphicData uri="http://schemas.openxmlformats.org/drawingml/2006/table">
            <a:tbl>
              <a:tblPr/>
              <a:tblGrid>
                <a:gridCol w="748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OBJETIVO</a:t>
                      </a:r>
                      <a:endParaRPr kumimoji="0" lang="es-ES_trad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7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s-ES_trad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Reducción del 2% del consumo energético.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581025" y="1196975"/>
            <a:ext cx="916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OBJETIVO 1:</a:t>
            </a:r>
          </a:p>
        </p:txBody>
      </p:sp>
      <p:sp>
        <p:nvSpPr>
          <p:cNvPr id="48132" name="Rectangle 62"/>
          <p:cNvSpPr>
            <a:spLocks noChangeArrowheads="1"/>
          </p:cNvSpPr>
          <p:nvPr/>
        </p:nvSpPr>
        <p:spPr bwMode="auto">
          <a:xfrm>
            <a:off x="-11113" y="855663"/>
            <a:ext cx="9906001" cy="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48133" name="Rectangle 368"/>
          <p:cNvSpPr>
            <a:spLocks noChangeArrowheads="1"/>
          </p:cNvSpPr>
          <p:nvPr/>
        </p:nvSpPr>
        <p:spPr bwMode="auto">
          <a:xfrm>
            <a:off x="-884238" y="2017713"/>
            <a:ext cx="9906001" cy="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sp>
        <p:nvSpPr>
          <p:cNvPr id="48134" name="Text Box 567"/>
          <p:cNvSpPr txBox="1">
            <a:spLocks noChangeArrowheads="1"/>
          </p:cNvSpPr>
          <p:nvPr/>
        </p:nvSpPr>
        <p:spPr bwMode="auto">
          <a:xfrm>
            <a:off x="4232275" y="2603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d) PROGRAMA AMBIENTAL </a:t>
            </a:r>
          </a:p>
        </p:txBody>
      </p:sp>
      <p:sp>
        <p:nvSpPr>
          <p:cNvPr id="48135" name="Rectangle 569"/>
          <p:cNvSpPr>
            <a:spLocks noChangeArrowheads="1"/>
          </p:cNvSpPr>
          <p:nvPr/>
        </p:nvSpPr>
        <p:spPr bwMode="auto">
          <a:xfrm>
            <a:off x="273050" y="20367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-44436" rIns="-44436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89" y="1936750"/>
            <a:ext cx="9347548" cy="3903241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232275" y="2603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e) COMPORTAMIENTO AMBIENTAL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555625" y="811213"/>
            <a:ext cx="698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2. Indicadores ambientales.</a:t>
            </a:r>
          </a:p>
        </p:txBody>
      </p:sp>
      <p:sp>
        <p:nvSpPr>
          <p:cNvPr id="52229" name="Rectangle 1147"/>
          <p:cNvSpPr>
            <a:spLocks noChangeArrowheads="1"/>
          </p:cNvSpPr>
          <p:nvPr/>
        </p:nvSpPr>
        <p:spPr bwMode="auto">
          <a:xfrm>
            <a:off x="360363" y="736600"/>
            <a:ext cx="927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400">
              <a:latin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70" y="1343393"/>
            <a:ext cx="7133755" cy="466465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542925" y="950913"/>
            <a:ext cx="916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Indicadores ambientales. Consumo eléctrico:</a:t>
            </a:r>
          </a:p>
        </p:txBody>
      </p:sp>
      <p:sp>
        <p:nvSpPr>
          <p:cNvPr id="54276" name="Text Box 900"/>
          <p:cNvSpPr txBox="1">
            <a:spLocks noChangeArrowheads="1"/>
          </p:cNvSpPr>
          <p:nvPr/>
        </p:nvSpPr>
        <p:spPr bwMode="auto">
          <a:xfrm>
            <a:off x="4232275" y="2603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e) COMPORTAMIENTO AMBIENTAL</a:t>
            </a:r>
          </a:p>
        </p:txBody>
      </p:sp>
      <p:sp>
        <p:nvSpPr>
          <p:cNvPr id="54277" name="Text Box 903"/>
          <p:cNvSpPr txBox="1">
            <a:spLocks noChangeArrowheads="1"/>
          </p:cNvSpPr>
          <p:nvPr/>
        </p:nvSpPr>
        <p:spPr bwMode="auto">
          <a:xfrm>
            <a:off x="4016375" y="170021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latin typeface="Trebuchet MS" panose="020B0603020202020204" pitchFamily="34" charset="0"/>
              </a:rPr>
              <a:t>ACTIVA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0" y="2668444"/>
            <a:ext cx="9705975" cy="1553117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542925" y="950913"/>
            <a:ext cx="916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Indicadores ambientales. Consumo eléctrico: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4016375" y="170021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latin typeface="Trebuchet MS" panose="020B0603020202020204" pitchFamily="34" charset="0"/>
              </a:rPr>
              <a:t>REACTIVA</a:t>
            </a:r>
          </a:p>
        </p:txBody>
      </p:sp>
      <p:sp>
        <p:nvSpPr>
          <p:cNvPr id="56325" name="Line 345"/>
          <p:cNvSpPr>
            <a:spLocks noChangeShapeType="1"/>
          </p:cNvSpPr>
          <p:nvPr/>
        </p:nvSpPr>
        <p:spPr bwMode="auto">
          <a:xfrm>
            <a:off x="3703638" y="1176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26" name="Line 350"/>
          <p:cNvSpPr>
            <a:spLocks noChangeShapeType="1"/>
          </p:cNvSpPr>
          <p:nvPr/>
        </p:nvSpPr>
        <p:spPr bwMode="auto">
          <a:xfrm>
            <a:off x="3703638" y="1176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27" name="Line 351"/>
          <p:cNvSpPr>
            <a:spLocks noChangeShapeType="1"/>
          </p:cNvSpPr>
          <p:nvPr/>
        </p:nvSpPr>
        <p:spPr bwMode="auto">
          <a:xfrm>
            <a:off x="3735388" y="1176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28" name="Line 356"/>
          <p:cNvSpPr>
            <a:spLocks noChangeShapeType="1"/>
          </p:cNvSpPr>
          <p:nvPr/>
        </p:nvSpPr>
        <p:spPr bwMode="auto">
          <a:xfrm>
            <a:off x="3735388" y="1176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29" name="Line 357"/>
          <p:cNvSpPr>
            <a:spLocks noChangeShapeType="1"/>
          </p:cNvSpPr>
          <p:nvPr/>
        </p:nvSpPr>
        <p:spPr bwMode="auto">
          <a:xfrm>
            <a:off x="4224338" y="1176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30" name="Line 362"/>
          <p:cNvSpPr>
            <a:spLocks noChangeShapeType="1"/>
          </p:cNvSpPr>
          <p:nvPr/>
        </p:nvSpPr>
        <p:spPr bwMode="auto">
          <a:xfrm>
            <a:off x="4224338" y="1176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31" name="Line 363"/>
          <p:cNvSpPr>
            <a:spLocks noChangeShapeType="1"/>
          </p:cNvSpPr>
          <p:nvPr/>
        </p:nvSpPr>
        <p:spPr bwMode="auto">
          <a:xfrm>
            <a:off x="5205413" y="1176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32" name="Line 368"/>
          <p:cNvSpPr>
            <a:spLocks noChangeShapeType="1"/>
          </p:cNvSpPr>
          <p:nvPr/>
        </p:nvSpPr>
        <p:spPr bwMode="auto">
          <a:xfrm>
            <a:off x="5205413" y="1176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33" name="Line 369"/>
          <p:cNvSpPr>
            <a:spLocks noChangeShapeType="1"/>
          </p:cNvSpPr>
          <p:nvPr/>
        </p:nvSpPr>
        <p:spPr bwMode="auto">
          <a:xfrm>
            <a:off x="6170613" y="1176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34" name="Line 373"/>
          <p:cNvSpPr>
            <a:spLocks noChangeShapeType="1"/>
          </p:cNvSpPr>
          <p:nvPr/>
        </p:nvSpPr>
        <p:spPr bwMode="auto">
          <a:xfrm>
            <a:off x="6170613" y="1176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35" name="Line 389"/>
          <p:cNvSpPr>
            <a:spLocks noChangeShapeType="1"/>
          </p:cNvSpPr>
          <p:nvPr/>
        </p:nvSpPr>
        <p:spPr bwMode="auto">
          <a:xfrm>
            <a:off x="3703638" y="142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36" name="Line 396"/>
          <p:cNvSpPr>
            <a:spLocks noChangeShapeType="1"/>
          </p:cNvSpPr>
          <p:nvPr/>
        </p:nvSpPr>
        <p:spPr bwMode="auto">
          <a:xfrm>
            <a:off x="3703638" y="142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37" name="Line 397"/>
          <p:cNvSpPr>
            <a:spLocks noChangeShapeType="1"/>
          </p:cNvSpPr>
          <p:nvPr/>
        </p:nvSpPr>
        <p:spPr bwMode="auto">
          <a:xfrm>
            <a:off x="3735388" y="142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38" name="Line 404"/>
          <p:cNvSpPr>
            <a:spLocks noChangeShapeType="1"/>
          </p:cNvSpPr>
          <p:nvPr/>
        </p:nvSpPr>
        <p:spPr bwMode="auto">
          <a:xfrm>
            <a:off x="3735388" y="142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39" name="Line 405"/>
          <p:cNvSpPr>
            <a:spLocks noChangeShapeType="1"/>
          </p:cNvSpPr>
          <p:nvPr/>
        </p:nvSpPr>
        <p:spPr bwMode="auto">
          <a:xfrm>
            <a:off x="4224338" y="142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40" name="Line 412"/>
          <p:cNvSpPr>
            <a:spLocks noChangeShapeType="1"/>
          </p:cNvSpPr>
          <p:nvPr/>
        </p:nvSpPr>
        <p:spPr bwMode="auto">
          <a:xfrm>
            <a:off x="4224338" y="142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41" name="Line 413"/>
          <p:cNvSpPr>
            <a:spLocks noChangeShapeType="1"/>
          </p:cNvSpPr>
          <p:nvPr/>
        </p:nvSpPr>
        <p:spPr bwMode="auto">
          <a:xfrm>
            <a:off x="5205413" y="142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42" name="Line 420"/>
          <p:cNvSpPr>
            <a:spLocks noChangeShapeType="1"/>
          </p:cNvSpPr>
          <p:nvPr/>
        </p:nvSpPr>
        <p:spPr bwMode="auto">
          <a:xfrm>
            <a:off x="5205413" y="142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43" name="Line 421"/>
          <p:cNvSpPr>
            <a:spLocks noChangeShapeType="1"/>
          </p:cNvSpPr>
          <p:nvPr/>
        </p:nvSpPr>
        <p:spPr bwMode="auto">
          <a:xfrm>
            <a:off x="6170613" y="142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44" name="Line 427"/>
          <p:cNvSpPr>
            <a:spLocks noChangeShapeType="1"/>
          </p:cNvSpPr>
          <p:nvPr/>
        </p:nvSpPr>
        <p:spPr bwMode="auto">
          <a:xfrm>
            <a:off x="6170613" y="142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45" name="Line 444"/>
          <p:cNvSpPr>
            <a:spLocks noChangeShapeType="1"/>
          </p:cNvSpPr>
          <p:nvPr/>
        </p:nvSpPr>
        <p:spPr bwMode="auto">
          <a:xfrm>
            <a:off x="3703638" y="1665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46" name="Line 451"/>
          <p:cNvSpPr>
            <a:spLocks noChangeShapeType="1"/>
          </p:cNvSpPr>
          <p:nvPr/>
        </p:nvSpPr>
        <p:spPr bwMode="auto">
          <a:xfrm>
            <a:off x="3703638" y="1665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47" name="Line 452"/>
          <p:cNvSpPr>
            <a:spLocks noChangeShapeType="1"/>
          </p:cNvSpPr>
          <p:nvPr/>
        </p:nvSpPr>
        <p:spPr bwMode="auto">
          <a:xfrm>
            <a:off x="3735388" y="1665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49" name="Line 460"/>
          <p:cNvSpPr>
            <a:spLocks noChangeShapeType="1"/>
          </p:cNvSpPr>
          <p:nvPr/>
        </p:nvSpPr>
        <p:spPr bwMode="auto">
          <a:xfrm>
            <a:off x="4224338" y="1665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50" name="Line 467"/>
          <p:cNvSpPr>
            <a:spLocks noChangeShapeType="1"/>
          </p:cNvSpPr>
          <p:nvPr/>
        </p:nvSpPr>
        <p:spPr bwMode="auto">
          <a:xfrm>
            <a:off x="4224338" y="1665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51" name="Line 468"/>
          <p:cNvSpPr>
            <a:spLocks noChangeShapeType="1"/>
          </p:cNvSpPr>
          <p:nvPr/>
        </p:nvSpPr>
        <p:spPr bwMode="auto">
          <a:xfrm>
            <a:off x="5205413" y="1665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52" name="Line 475"/>
          <p:cNvSpPr>
            <a:spLocks noChangeShapeType="1"/>
          </p:cNvSpPr>
          <p:nvPr/>
        </p:nvSpPr>
        <p:spPr bwMode="auto">
          <a:xfrm>
            <a:off x="5205413" y="1665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53" name="Line 476"/>
          <p:cNvSpPr>
            <a:spLocks noChangeShapeType="1"/>
          </p:cNvSpPr>
          <p:nvPr/>
        </p:nvSpPr>
        <p:spPr bwMode="auto">
          <a:xfrm>
            <a:off x="6170613" y="1665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54" name="Line 482"/>
          <p:cNvSpPr>
            <a:spLocks noChangeShapeType="1"/>
          </p:cNvSpPr>
          <p:nvPr/>
        </p:nvSpPr>
        <p:spPr bwMode="auto">
          <a:xfrm>
            <a:off x="6170613" y="1665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55" name="Line 499"/>
          <p:cNvSpPr>
            <a:spLocks noChangeShapeType="1"/>
          </p:cNvSpPr>
          <p:nvPr/>
        </p:nvSpPr>
        <p:spPr bwMode="auto">
          <a:xfrm>
            <a:off x="3703638" y="19097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57" name="Line 507"/>
          <p:cNvSpPr>
            <a:spLocks noChangeShapeType="1"/>
          </p:cNvSpPr>
          <p:nvPr/>
        </p:nvSpPr>
        <p:spPr bwMode="auto">
          <a:xfrm>
            <a:off x="3735388" y="19097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58" name="Line 514"/>
          <p:cNvSpPr>
            <a:spLocks noChangeShapeType="1"/>
          </p:cNvSpPr>
          <p:nvPr/>
        </p:nvSpPr>
        <p:spPr bwMode="auto">
          <a:xfrm>
            <a:off x="3735388" y="19097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59" name="Line 515"/>
          <p:cNvSpPr>
            <a:spLocks noChangeShapeType="1"/>
          </p:cNvSpPr>
          <p:nvPr/>
        </p:nvSpPr>
        <p:spPr bwMode="auto">
          <a:xfrm>
            <a:off x="4224338" y="19097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60" name="Line 522"/>
          <p:cNvSpPr>
            <a:spLocks noChangeShapeType="1"/>
          </p:cNvSpPr>
          <p:nvPr/>
        </p:nvSpPr>
        <p:spPr bwMode="auto">
          <a:xfrm>
            <a:off x="4224338" y="19097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61" name="Line 523"/>
          <p:cNvSpPr>
            <a:spLocks noChangeShapeType="1"/>
          </p:cNvSpPr>
          <p:nvPr/>
        </p:nvSpPr>
        <p:spPr bwMode="auto">
          <a:xfrm>
            <a:off x="5205413" y="19097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62" name="Line 530"/>
          <p:cNvSpPr>
            <a:spLocks noChangeShapeType="1"/>
          </p:cNvSpPr>
          <p:nvPr/>
        </p:nvSpPr>
        <p:spPr bwMode="auto">
          <a:xfrm>
            <a:off x="5205413" y="19097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63" name="Line 531"/>
          <p:cNvSpPr>
            <a:spLocks noChangeShapeType="1"/>
          </p:cNvSpPr>
          <p:nvPr/>
        </p:nvSpPr>
        <p:spPr bwMode="auto">
          <a:xfrm>
            <a:off x="6170613" y="19097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64" name="Line 537"/>
          <p:cNvSpPr>
            <a:spLocks noChangeShapeType="1"/>
          </p:cNvSpPr>
          <p:nvPr/>
        </p:nvSpPr>
        <p:spPr bwMode="auto">
          <a:xfrm>
            <a:off x="6170613" y="19097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65" name="Line 554"/>
          <p:cNvSpPr>
            <a:spLocks noChangeShapeType="1"/>
          </p:cNvSpPr>
          <p:nvPr/>
        </p:nvSpPr>
        <p:spPr bwMode="auto">
          <a:xfrm>
            <a:off x="3703638" y="2154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67" name="Line 562"/>
          <p:cNvSpPr>
            <a:spLocks noChangeShapeType="1"/>
          </p:cNvSpPr>
          <p:nvPr/>
        </p:nvSpPr>
        <p:spPr bwMode="auto">
          <a:xfrm>
            <a:off x="3735388" y="2154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69" name="Line 610"/>
          <p:cNvSpPr>
            <a:spLocks noChangeShapeType="1"/>
          </p:cNvSpPr>
          <p:nvPr/>
        </p:nvSpPr>
        <p:spPr bwMode="auto">
          <a:xfrm>
            <a:off x="3703638" y="2398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70" name="Line 617"/>
          <p:cNvSpPr>
            <a:spLocks noChangeShapeType="1"/>
          </p:cNvSpPr>
          <p:nvPr/>
        </p:nvSpPr>
        <p:spPr bwMode="auto">
          <a:xfrm>
            <a:off x="3703638" y="2398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71" name="Line 618"/>
          <p:cNvSpPr>
            <a:spLocks noChangeShapeType="1"/>
          </p:cNvSpPr>
          <p:nvPr/>
        </p:nvSpPr>
        <p:spPr bwMode="auto">
          <a:xfrm>
            <a:off x="3735388" y="2398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72" name="Line 625"/>
          <p:cNvSpPr>
            <a:spLocks noChangeShapeType="1"/>
          </p:cNvSpPr>
          <p:nvPr/>
        </p:nvSpPr>
        <p:spPr bwMode="auto">
          <a:xfrm>
            <a:off x="3735388" y="2398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73" name="Line 671"/>
          <p:cNvSpPr>
            <a:spLocks noChangeShapeType="1"/>
          </p:cNvSpPr>
          <p:nvPr/>
        </p:nvSpPr>
        <p:spPr bwMode="auto">
          <a:xfrm>
            <a:off x="3703638" y="2643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74" name="Line 678"/>
          <p:cNvSpPr>
            <a:spLocks noChangeShapeType="1"/>
          </p:cNvSpPr>
          <p:nvPr/>
        </p:nvSpPr>
        <p:spPr bwMode="auto">
          <a:xfrm>
            <a:off x="3703638" y="2643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75" name="Line 679"/>
          <p:cNvSpPr>
            <a:spLocks noChangeShapeType="1"/>
          </p:cNvSpPr>
          <p:nvPr/>
        </p:nvSpPr>
        <p:spPr bwMode="auto">
          <a:xfrm>
            <a:off x="3735388" y="2643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76" name="Line 686"/>
          <p:cNvSpPr>
            <a:spLocks noChangeShapeType="1"/>
          </p:cNvSpPr>
          <p:nvPr/>
        </p:nvSpPr>
        <p:spPr bwMode="auto">
          <a:xfrm>
            <a:off x="3735388" y="2643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377" name="Text Box 785"/>
          <p:cNvSpPr txBox="1">
            <a:spLocks noChangeArrowheads="1"/>
          </p:cNvSpPr>
          <p:nvPr/>
        </p:nvSpPr>
        <p:spPr bwMode="auto">
          <a:xfrm>
            <a:off x="4232275" y="2603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e) COMPORTAMIENTO AMBIENTAL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5" y="2605863"/>
            <a:ext cx="9705975" cy="168091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669925" y="989013"/>
            <a:ext cx="916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Indicadores ambientales. Consumo agua:</a:t>
            </a:r>
          </a:p>
        </p:txBody>
      </p:sp>
      <p:sp>
        <p:nvSpPr>
          <p:cNvPr id="58372" name="Text Box 397"/>
          <p:cNvSpPr txBox="1">
            <a:spLocks noChangeArrowheads="1"/>
          </p:cNvSpPr>
          <p:nvPr/>
        </p:nvSpPr>
        <p:spPr bwMode="auto">
          <a:xfrm>
            <a:off x="4232275" y="2603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e) COMPORTAMIENTO AMBIENTAL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00" y="2209480"/>
            <a:ext cx="6716600" cy="243904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560388" y="892175"/>
            <a:ext cx="916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Indicadores ambientales. Consumo combustible:</a:t>
            </a:r>
          </a:p>
        </p:txBody>
      </p:sp>
      <p:sp>
        <p:nvSpPr>
          <p:cNvPr id="60420" name="Text Box 388"/>
          <p:cNvSpPr txBox="1">
            <a:spLocks noChangeArrowheads="1"/>
          </p:cNvSpPr>
          <p:nvPr/>
        </p:nvSpPr>
        <p:spPr bwMode="auto">
          <a:xfrm>
            <a:off x="4232275" y="2603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e) COMPORTAMIENTO AMBIENTAL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00" y="1295529"/>
            <a:ext cx="6699958" cy="4725831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593725" y="1141413"/>
            <a:ext cx="916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Indicadores ambientales. Consumo de papel:</a:t>
            </a:r>
          </a:p>
        </p:txBody>
      </p:sp>
      <p:sp>
        <p:nvSpPr>
          <p:cNvPr id="62468" name="Text Box 388"/>
          <p:cNvSpPr txBox="1">
            <a:spLocks noChangeArrowheads="1"/>
          </p:cNvSpPr>
          <p:nvPr/>
        </p:nvSpPr>
        <p:spPr bwMode="auto">
          <a:xfrm>
            <a:off x="4232275" y="2603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e) COMPORTAMIENTO AMBIENTAL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50" y="2913960"/>
            <a:ext cx="8053686" cy="123514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492125" y="976313"/>
            <a:ext cx="916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Indicadores ambientales. Residuos generados:</a:t>
            </a:r>
          </a:p>
        </p:txBody>
      </p:sp>
      <p:sp>
        <p:nvSpPr>
          <p:cNvPr id="64515" name="Text Box 672"/>
          <p:cNvSpPr txBox="1">
            <a:spLocks noChangeArrowheads="1"/>
          </p:cNvSpPr>
          <p:nvPr/>
        </p:nvSpPr>
        <p:spPr bwMode="auto">
          <a:xfrm>
            <a:off x="2671763" y="1700213"/>
            <a:ext cx="2425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latin typeface="Trebuchet MS" panose="020B0603020202020204" pitchFamily="34" charset="0"/>
              </a:rPr>
              <a:t>PAPEL / CARTÓN</a:t>
            </a:r>
          </a:p>
        </p:txBody>
      </p:sp>
      <p:sp>
        <p:nvSpPr>
          <p:cNvPr id="64516" name="Text Box 1930"/>
          <p:cNvSpPr txBox="1">
            <a:spLocks noChangeArrowheads="1"/>
          </p:cNvSpPr>
          <p:nvPr/>
        </p:nvSpPr>
        <p:spPr bwMode="auto">
          <a:xfrm>
            <a:off x="4232275" y="2603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e) COMPORTAMIENTO AMBIENTAL</a:t>
            </a:r>
          </a:p>
        </p:txBody>
      </p:sp>
      <p:sp>
        <p:nvSpPr>
          <p:cNvPr id="64517" name="Text Box 672"/>
          <p:cNvSpPr txBox="1">
            <a:spLocks noChangeArrowheads="1"/>
          </p:cNvSpPr>
          <p:nvPr/>
        </p:nvSpPr>
        <p:spPr bwMode="auto">
          <a:xfrm>
            <a:off x="5168900" y="5127625"/>
            <a:ext cx="287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latin typeface="Trebuchet MS" panose="020B0603020202020204" pitchFamily="34" charset="0"/>
              </a:rPr>
              <a:t>PLÁSTICO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796" y="1687880"/>
            <a:ext cx="4657874" cy="30373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50" y="2780910"/>
            <a:ext cx="4757817" cy="2939977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96000" y="260350"/>
            <a:ext cx="339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solidFill>
                  <a:schemeClr val="accent2"/>
                </a:solidFill>
                <a:latin typeface="Trebuchet MS" panose="020B0603020202020204" pitchFamily="34" charset="0"/>
              </a:rPr>
              <a:t>Índice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73050" y="981075"/>
            <a:ext cx="93599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buFontTx/>
              <a:buAutoNum type="alphaLcParenR" startAt="5"/>
            </a:pPr>
            <a:r>
              <a:rPr lang="es-ES" altLang="es-ES" sz="2000">
                <a:latin typeface="Trebuchet MS" panose="020B0603020202020204" pitchFamily="34" charset="0"/>
              </a:rPr>
              <a:t>COMPORTAMIENTO AMBIENTAL. Resumen de la información disponible sobre el comportamiento de la organización respecto de sus objetivos y metas medioambientales en relación con su impacto ambiental significativo, se comunicarán los indicadores básicos y otros indicadores existentes de comportamiento medioambiental que sean pertinentes.</a:t>
            </a:r>
          </a:p>
          <a:p>
            <a:pPr algn="just" eaLnBrk="1" hangingPunct="1">
              <a:lnSpc>
                <a:spcPct val="110000"/>
              </a:lnSpc>
              <a:buFontTx/>
              <a:buAutoNum type="alphaLcParenR" startAt="5"/>
            </a:pPr>
            <a:r>
              <a:rPr lang="es-ES" altLang="es-ES" sz="2000">
                <a:latin typeface="Trebuchet MS" panose="020B0603020202020204" pitchFamily="34" charset="0"/>
              </a:rPr>
              <a:t>OTROS FACTORES RELATIVOS AL COMPORTAMIENTO AMBIENTAL. Otros factores relativos al comportamiento medioambiental, incluyendo el comportamiento respecto a las disposiciones legales en relación con sus impactos ambientales significativos.</a:t>
            </a:r>
          </a:p>
          <a:p>
            <a:pPr algn="just" eaLnBrk="1" hangingPunct="1">
              <a:lnSpc>
                <a:spcPct val="110000"/>
              </a:lnSpc>
              <a:buFontTx/>
              <a:buAutoNum type="alphaLcParenR" startAt="5"/>
            </a:pPr>
            <a:r>
              <a:rPr lang="es-ES" altLang="es-ES" sz="2000">
                <a:latin typeface="Trebuchet MS" panose="020B0603020202020204" pitchFamily="34" charset="0"/>
              </a:rPr>
              <a:t>LEGISLACIÓN AMBIENTAL Y OTROS REQUISITOS SUSCRITOS. Referencia a los requisitos legales aplicables en materia de medio ambiente.</a:t>
            </a:r>
          </a:p>
          <a:p>
            <a:pPr algn="just" eaLnBrk="1" hangingPunct="1">
              <a:lnSpc>
                <a:spcPct val="110000"/>
              </a:lnSpc>
              <a:buFontTx/>
              <a:buAutoNum type="alphaLcParenR" startAt="5"/>
            </a:pPr>
            <a:r>
              <a:rPr lang="es-ES" altLang="es-ES" sz="2000">
                <a:latin typeface="Trebuchet MS" panose="020B0603020202020204" pitchFamily="34" charset="0"/>
              </a:rPr>
              <a:t>Resolución de excepción para pequeñas empresas.</a:t>
            </a:r>
          </a:p>
          <a:p>
            <a:pPr algn="just" eaLnBrk="1" hangingPunct="1">
              <a:lnSpc>
                <a:spcPct val="110000"/>
              </a:lnSpc>
              <a:buFontTx/>
              <a:buAutoNum type="alphaLcParenR" startAt="5"/>
            </a:pPr>
            <a:endParaRPr lang="ca-ES" altLang="es-ES" sz="2000">
              <a:solidFill>
                <a:srgbClr val="FF33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492125" y="976313"/>
            <a:ext cx="916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Indicadores ambientales. Residuos generados:</a:t>
            </a:r>
          </a:p>
        </p:txBody>
      </p:sp>
      <p:sp>
        <p:nvSpPr>
          <p:cNvPr id="66563" name="Text Box 134"/>
          <p:cNvSpPr txBox="1">
            <a:spLocks noChangeArrowheads="1"/>
          </p:cNvSpPr>
          <p:nvPr/>
        </p:nvSpPr>
        <p:spPr bwMode="auto">
          <a:xfrm>
            <a:off x="712789" y="1743075"/>
            <a:ext cx="15758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dirty="0">
                <a:latin typeface="Trebuchet MS" panose="020B0603020202020204" pitchFamily="34" charset="0"/>
              </a:rPr>
              <a:t>BASURA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dirty="0">
                <a:latin typeface="Trebuchet MS" panose="020B0603020202020204" pitchFamily="34" charset="0"/>
              </a:rPr>
              <a:t>GENERAL</a:t>
            </a:r>
          </a:p>
        </p:txBody>
      </p:sp>
      <p:sp>
        <p:nvSpPr>
          <p:cNvPr id="66564" name="Text Box 2023"/>
          <p:cNvSpPr txBox="1">
            <a:spLocks noChangeArrowheads="1"/>
          </p:cNvSpPr>
          <p:nvPr/>
        </p:nvSpPr>
        <p:spPr bwMode="auto">
          <a:xfrm>
            <a:off x="4232275" y="260350"/>
            <a:ext cx="540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2000" b="1">
                <a:latin typeface="Trebuchet MS" panose="020B0603020202020204" pitchFamily="34" charset="0"/>
              </a:rPr>
              <a:t>e) COMPORTAMIENTO AMBIENTAL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76" y="1725490"/>
            <a:ext cx="5660948" cy="410639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492125" y="976313"/>
            <a:ext cx="916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Indicadores ambientales. Residuos generados:</a:t>
            </a:r>
          </a:p>
        </p:txBody>
      </p:sp>
      <p:sp>
        <p:nvSpPr>
          <p:cNvPr id="68611" name="Text Box 2023"/>
          <p:cNvSpPr txBox="1">
            <a:spLocks noChangeArrowheads="1"/>
          </p:cNvSpPr>
          <p:nvPr/>
        </p:nvSpPr>
        <p:spPr bwMode="auto">
          <a:xfrm>
            <a:off x="4232275" y="260350"/>
            <a:ext cx="540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2000" b="1">
                <a:latin typeface="Trebuchet MS" panose="020B0603020202020204" pitchFamily="34" charset="0"/>
              </a:rPr>
              <a:t>e) COMPORTAMIENTO AMBIENTAL</a:t>
            </a:r>
          </a:p>
        </p:txBody>
      </p:sp>
      <p:sp>
        <p:nvSpPr>
          <p:cNvPr id="68612" name="1 Rectángulo"/>
          <p:cNvSpPr>
            <a:spLocks noChangeArrowheads="1"/>
          </p:cNvSpPr>
          <p:nvPr/>
        </p:nvSpPr>
        <p:spPr bwMode="auto">
          <a:xfrm>
            <a:off x="492125" y="1628775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latin typeface="Trebuchet MS" panose="020B0603020202020204" pitchFamily="34" charset="0"/>
              </a:rPr>
              <a:t>TÓNER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580" y="1746882"/>
            <a:ext cx="6112137" cy="4043654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593725" y="1141413"/>
            <a:ext cx="36385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Indicadores ambientales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CONSUMO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ENERGÉTICO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TOTAL:</a:t>
            </a:r>
          </a:p>
        </p:txBody>
      </p:sp>
      <p:sp>
        <p:nvSpPr>
          <p:cNvPr id="70660" name="Text Box 388"/>
          <p:cNvSpPr txBox="1">
            <a:spLocks noChangeArrowheads="1"/>
          </p:cNvSpPr>
          <p:nvPr/>
        </p:nvSpPr>
        <p:spPr bwMode="auto">
          <a:xfrm>
            <a:off x="4232275" y="2603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e) COMPORTAMIENTO AMBIENTAL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991" y="893037"/>
            <a:ext cx="2125239" cy="51283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12" y="879327"/>
            <a:ext cx="2411466" cy="5158787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73050" y="939800"/>
            <a:ext cx="935990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000" b="1" dirty="0">
                <a:latin typeface="Trebuchet MS" panose="020B0603020202020204" pitchFamily="34" charset="0"/>
              </a:rPr>
              <a:t>Indicadores ambientales. Emisiones: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Trebuchet MS" panose="020B0603020202020204" pitchFamily="34" charset="0"/>
              </a:rPr>
              <a:t>La emisiones de CO2 correspondientes a:</a:t>
            </a:r>
          </a:p>
          <a:p>
            <a:pPr eaLnBrk="1" hangingPunct="1">
              <a:spcBef>
                <a:spcPts val="600"/>
              </a:spcBef>
            </a:pPr>
            <a:r>
              <a:rPr lang="es-ES" altLang="es-ES" sz="2000" dirty="0">
                <a:latin typeface="Trebuchet MS" panose="020B0603020202020204" pitchFamily="34" charset="0"/>
              </a:rPr>
              <a:t>Vehículos: 55,19 </a:t>
            </a:r>
            <a:r>
              <a:rPr lang="es-ES" altLang="es-ES" sz="2000" dirty="0" err="1">
                <a:latin typeface="Trebuchet MS" panose="020B0603020202020204" pitchFamily="34" charset="0"/>
              </a:rPr>
              <a:t>Tn</a:t>
            </a:r>
            <a:r>
              <a:rPr lang="es-ES" altLang="es-ES" sz="2000" dirty="0">
                <a:latin typeface="Trebuchet MS" panose="020B0603020202020204" pitchFamily="34" charset="0"/>
              </a:rPr>
              <a:t>, o lo que es lo mismo 3,29 </a:t>
            </a:r>
            <a:r>
              <a:rPr lang="es-ES" altLang="es-ES" sz="2000" dirty="0" err="1">
                <a:latin typeface="Trebuchet MS" panose="020B0603020202020204" pitchFamily="34" charset="0"/>
              </a:rPr>
              <a:t>Tn</a:t>
            </a:r>
            <a:r>
              <a:rPr lang="es-ES" altLang="es-ES" sz="2000" dirty="0">
                <a:latin typeface="Trebuchet MS" panose="020B0603020202020204" pitchFamily="34" charset="0"/>
              </a:rPr>
              <a:t>/vehículo. Hemos aumentado las emisiones en un 98,6% respecto el 2015, puesto que hemos aumentado nuestra flota de vehículos de 12 (inicio de 2016) a 21 (final de 2016).</a:t>
            </a:r>
          </a:p>
          <a:p>
            <a:pPr eaLnBrk="1" hangingPunct="1">
              <a:spcBef>
                <a:spcPts val="600"/>
              </a:spcBef>
            </a:pPr>
            <a:r>
              <a:rPr lang="es-ES" altLang="es-ES" sz="2000" dirty="0">
                <a:latin typeface="Trebuchet MS" panose="020B0603020202020204" pitchFamily="34" charset="0"/>
              </a:rPr>
              <a:t> Electricidad: 6,940 </a:t>
            </a:r>
            <a:r>
              <a:rPr lang="es-ES" altLang="es-ES" sz="2000" dirty="0" err="1">
                <a:latin typeface="Trebuchet MS" panose="020B0603020202020204" pitchFamily="34" charset="0"/>
              </a:rPr>
              <a:t>Tn</a:t>
            </a:r>
            <a:r>
              <a:rPr lang="es-ES" altLang="es-ES" sz="2000" dirty="0">
                <a:latin typeface="Trebuchet MS" panose="020B0603020202020204" pitchFamily="34" charset="0"/>
              </a:rPr>
              <a:t>, o lo que es lo mismo, 0,262 </a:t>
            </a:r>
            <a:r>
              <a:rPr lang="es-ES" altLang="es-ES" sz="2000" dirty="0" err="1">
                <a:latin typeface="Trebuchet MS" panose="020B0603020202020204" pitchFamily="34" charset="0"/>
              </a:rPr>
              <a:t>Tn</a:t>
            </a:r>
            <a:r>
              <a:rPr lang="es-ES" altLang="es-ES" sz="2000" dirty="0">
                <a:latin typeface="Trebuchet MS" panose="020B0603020202020204" pitchFamily="34" charset="0"/>
              </a:rPr>
              <a:t>/persona, disminuyendo el valor global en un -5%.</a:t>
            </a:r>
          </a:p>
          <a:p>
            <a:pPr eaLnBrk="1" hangingPunct="1">
              <a:spcBef>
                <a:spcPts val="600"/>
              </a:spcBef>
            </a:pPr>
            <a:r>
              <a:rPr lang="es-ES" altLang="es-ES" sz="2000" dirty="0">
                <a:latin typeface="Trebuchet MS" panose="020B0603020202020204" pitchFamily="34" charset="0"/>
              </a:rPr>
              <a:t> El consumo energético total ha aumentado en un 82,1% respecto el 2015, puesto que hemos aumentado considerablemente la plantilla de personal de 21 persona (inicio de 2016) a 31 personas (final de 2016).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 b="1" dirty="0">
                <a:latin typeface="Trebuchet MS" panose="020B0603020202020204" pitchFamily="34" charset="0"/>
              </a:rPr>
              <a:t>Indicadores ambientales. Biodiversidad: </a:t>
            </a:r>
            <a:r>
              <a:rPr lang="es-ES" altLang="es-ES" sz="2000" dirty="0">
                <a:latin typeface="Trebuchet MS" panose="020B0603020202020204" pitchFamily="34" charset="0"/>
              </a:rPr>
              <a:t>CIAS COM se encuentra en un entorno urbano sin interacción directa por proximidad con la flora y fauna del entorno. La ocupación del suelo es de 186 m</a:t>
            </a:r>
            <a:r>
              <a:rPr lang="es-ES" altLang="es-ES" sz="2000" baseline="30000" dirty="0">
                <a:latin typeface="Trebuchet MS" panose="020B0603020202020204" pitchFamily="34" charset="0"/>
              </a:rPr>
              <a:t>2</a:t>
            </a:r>
            <a:r>
              <a:rPr lang="es-ES" altLang="es-ES" sz="2000" dirty="0"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s-ES" altLang="es-ES" sz="2000" dirty="0">
                <a:latin typeface="Trebuchet MS" panose="020B0603020202020204" pitchFamily="34" charset="0"/>
              </a:rPr>
              <a:t>No se han producido incidentes ambientales.</a:t>
            </a:r>
          </a:p>
        </p:txBody>
      </p:sp>
      <p:sp>
        <p:nvSpPr>
          <p:cNvPr id="72707" name="Text Box 134"/>
          <p:cNvSpPr txBox="1">
            <a:spLocks noChangeArrowheads="1"/>
          </p:cNvSpPr>
          <p:nvPr/>
        </p:nvSpPr>
        <p:spPr bwMode="auto">
          <a:xfrm>
            <a:off x="4232275" y="260350"/>
            <a:ext cx="540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2000" b="1">
                <a:latin typeface="Trebuchet MS" panose="020B0603020202020204" pitchFamily="34" charset="0"/>
              </a:rPr>
              <a:t>e) COMPORTAMIENTO AMBIENTAL</a:t>
            </a: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12750" y="1341438"/>
            <a:ext cx="9163050" cy="315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s-ES" altLang="es-ES" sz="2000" b="1">
                <a:latin typeface="Trebuchet MS" panose="020B0603020202020204" pitchFamily="34" charset="0"/>
              </a:rPr>
              <a:t>1. CANALES DE PARTICIPACIÓN DE LOS TRABAJADORES Y TRABAJADORAS: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_tradnl" altLang="es-ES" sz="2400" b="1"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_tradnl" altLang="es-ES" sz="2000">
                <a:latin typeface="Trebuchet MS" panose="020B0603020202020204" pitchFamily="34" charset="0"/>
              </a:rPr>
              <a:t>El conjunto de la plantilla de la oficina ha participado en la elaboración de las instrucciones de gestión de residuos y de consumos, así como en las acciones de sensibilización: colocación de carteles, etiquetas, elección de contenedores, monitorización del consumo eléctrico, etc.</a:t>
            </a:r>
          </a:p>
          <a:p>
            <a:pPr algn="just" eaLnBrk="1" hangingPunct="1">
              <a:spcBef>
                <a:spcPct val="0"/>
              </a:spcBef>
            </a:pPr>
            <a:endParaRPr lang="es-ES_tradnl" altLang="es-ES" sz="2000"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_tradnl" altLang="es-ES" sz="2000">
                <a:latin typeface="Trebuchet MS" panose="020B0603020202020204" pitchFamily="34" charset="0"/>
              </a:rPr>
              <a:t>CIAS COM dispone del PR-017 Comunicación donde se establecen los canales de comunicación con el personal para cualquier sugerencia, consulta, queja, etc.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5529263" y="188913"/>
            <a:ext cx="4376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f) OTROS FACTORES RELATIVOS AL COMPORTAMIENTO AMBIENTAL. </a:t>
            </a: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12750" y="981075"/>
            <a:ext cx="9163050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9972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3454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911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4368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8260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s-ES" altLang="es-ES" sz="2000" b="1" dirty="0">
                <a:latin typeface="Trebuchet MS" panose="020B0603020202020204" pitchFamily="34" charset="0"/>
              </a:rPr>
              <a:t>2. CANALES DE COMUNICACIÓN EXTERNA: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_tradnl" altLang="es-ES" sz="2400" b="1" dirty="0"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_tradnl" altLang="es-ES" sz="1800" dirty="0">
                <a:latin typeface="Trebuchet MS" panose="020B0603020202020204" pitchFamily="34" charset="0"/>
              </a:rPr>
              <a:t>Todos los proveedores son informados en su primera visita de nuestra política ambiental y de las buenas prácticas implantadas en nuestras instalaciones.</a:t>
            </a:r>
          </a:p>
          <a:p>
            <a:pPr algn="just" eaLnBrk="1" hangingPunct="1">
              <a:spcBef>
                <a:spcPct val="0"/>
              </a:spcBef>
            </a:pPr>
            <a:endParaRPr lang="es-ES_tradnl" altLang="es-ES" sz="1800" dirty="0"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_tradnl" altLang="es-ES" sz="1800" dirty="0">
                <a:latin typeface="Trebuchet MS" panose="020B0603020202020204" pitchFamily="34" charset="0"/>
              </a:rPr>
              <a:t>La Declaración Ambiental se puede consultar libremente en la web corporativa www.ciascom.com.</a:t>
            </a:r>
          </a:p>
          <a:p>
            <a:pPr algn="just" eaLnBrk="1" hangingPunct="1">
              <a:spcBef>
                <a:spcPct val="0"/>
              </a:spcBef>
            </a:pPr>
            <a:endParaRPr lang="es-ES_tradnl" altLang="es-ES" sz="1800" dirty="0"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_tradnl" altLang="es-ES" sz="1800" dirty="0">
                <a:latin typeface="Trebuchet MS" panose="020B0603020202020204" pitchFamily="34" charset="0"/>
              </a:rPr>
              <a:t>Se tiene contratado un servicio externo de actualización de legislación por parte de INGECAL empresa externa de consultoría.</a:t>
            </a:r>
          </a:p>
          <a:p>
            <a:pPr algn="just" eaLnBrk="1" hangingPunct="1">
              <a:spcBef>
                <a:spcPct val="0"/>
              </a:spcBef>
            </a:pPr>
            <a:endParaRPr lang="es-ES_tradnl" altLang="es-ES" sz="1800" dirty="0"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_tradnl" altLang="es-ES" sz="1800" dirty="0">
                <a:latin typeface="Trebuchet MS" panose="020B0603020202020204" pitchFamily="34" charset="0"/>
              </a:rPr>
              <a:t>Para dudas, sugerencias o solicitud de más información puede ponerse en contacto con: Miquel Martín, Responsable del Sistema Integrado de Gestión.</a:t>
            </a:r>
          </a:p>
          <a:p>
            <a:pPr algn="just" eaLnBrk="1" hangingPunct="1">
              <a:spcBef>
                <a:spcPct val="0"/>
              </a:spcBef>
            </a:pPr>
            <a:endParaRPr lang="es-ES_tradnl" altLang="es-ES" sz="1800" dirty="0">
              <a:latin typeface="Trebuchet MS" panose="020B0603020202020204" pitchFamily="34" charset="0"/>
            </a:endParaRP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es-ES_tradnl" altLang="es-ES" sz="1800" dirty="0">
                <a:latin typeface="Trebuchet MS" panose="020B0603020202020204" pitchFamily="34" charset="0"/>
              </a:rPr>
              <a:t>miquel@ciascom.com</a:t>
            </a: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es-ES_tradnl" altLang="es-ES" sz="1800" dirty="0" err="1">
                <a:latin typeface="Trebuchet MS" panose="020B0603020202020204" pitchFamily="34" charset="0"/>
              </a:rPr>
              <a:t>Tlf</a:t>
            </a:r>
            <a:r>
              <a:rPr lang="es-ES_tradnl" altLang="es-ES" sz="1800" dirty="0">
                <a:latin typeface="Trebuchet MS" panose="020B0603020202020204" pitchFamily="34" charset="0"/>
              </a:rPr>
              <a:t>: 934074040</a:t>
            </a: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es-ES_tradnl" altLang="es-ES" sz="1800" dirty="0">
                <a:latin typeface="Trebuchet MS" panose="020B0603020202020204" pitchFamily="34" charset="0"/>
              </a:rPr>
              <a:t>Fax: 934074041</a:t>
            </a:r>
            <a:endParaRPr lang="es-ES_tradnl" altLang="es-ES" sz="1600" dirty="0">
              <a:latin typeface="Trebuchet MS" panose="020B0603020202020204" pitchFamily="34" charset="0"/>
            </a:endParaRP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5529263" y="188913"/>
            <a:ext cx="4376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f) OTROS FACTORES RELATIVOS AL COMPORTAMIENTO AMBIENTAL. </a:t>
            </a: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097463" y="188913"/>
            <a:ext cx="4808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f) OTROS FACTORES RELATIVOS AL COMPORTAMIENTO AMBIENTAL. 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412750" y="1052513"/>
            <a:ext cx="916305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s-ES" altLang="es-ES" sz="2000" b="1">
                <a:latin typeface="Trebuchet MS" panose="020B0603020202020204" pitchFamily="34" charset="0"/>
              </a:rPr>
              <a:t>3. BUENAS PRÁCTICAS AMBIENTALES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endParaRPr lang="es-ES" altLang="es-ES" sz="2000" b="1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</a:pPr>
            <a:r>
              <a:rPr lang="es-ES" altLang="es-ES" sz="2000" b="1">
                <a:latin typeface="Trebuchet MS" panose="020B0603020202020204" pitchFamily="34" charset="0"/>
              </a:rPr>
              <a:t> Con el propósito de mejorar el comportamiento ambiental de nuestros trabajadores, durante sus actividades diarias, se han difundido carteles de Buenas prácticas Ambientales a más de la difusión de la instrucción </a:t>
            </a:r>
            <a:r>
              <a:rPr lang="ca-ES" altLang="es-ES" sz="2000" b="1">
                <a:latin typeface="Trebuchet MS" panose="020B0603020202020204" pitchFamily="34" charset="0"/>
              </a:rPr>
              <a:t>IT-003 INSTRUCCIONES DE BUENAS PRÁCTICAS AMBIENTALES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</a:pPr>
            <a:endParaRPr lang="es-ES" altLang="es-ES" sz="2000" b="1">
              <a:latin typeface="Trebuchet MS" panose="020B0603020202020204" pitchFamily="34" charset="0"/>
            </a:endParaRPr>
          </a:p>
        </p:txBody>
      </p:sp>
      <p:pic>
        <p:nvPicPr>
          <p:cNvPr id="788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933825"/>
            <a:ext cx="2160588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500438"/>
            <a:ext cx="2016125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4005263"/>
            <a:ext cx="2073275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429000"/>
            <a:ext cx="1944688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097463" y="188913"/>
            <a:ext cx="4808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f) OTROS FACTORES RELATIVOS AL COMPORTAMIENTO AMBIENTAL. 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412750" y="1052513"/>
            <a:ext cx="916305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2000" b="1" dirty="0">
                <a:latin typeface="Trebuchet MS" pitchFamily="34" charset="0"/>
              </a:rPr>
              <a:t>4. FORMACIÓN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2000" b="1" dirty="0">
                <a:latin typeface="Trebuchet MS" pitchFamily="34" charset="0"/>
              </a:rPr>
              <a:t>La formación realizada en el 2016 ha sido: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defRPr/>
            </a:pPr>
            <a:r>
              <a:rPr lang="es-ES" altLang="es-ES" sz="2000" b="1" dirty="0">
                <a:latin typeface="Trebuchet MS" pitchFamily="34" charset="0"/>
              </a:rPr>
              <a:t> Curso y examen de CEM® </a:t>
            </a:r>
            <a:r>
              <a:rPr lang="es-ES" altLang="es-ES" sz="2000" b="1" i="1" dirty="0" err="1">
                <a:latin typeface="Trebuchet MS" pitchFamily="34" charset="0"/>
              </a:rPr>
              <a:t>Certified</a:t>
            </a:r>
            <a:r>
              <a:rPr lang="es-ES" altLang="es-ES" sz="2000" b="1" i="1" dirty="0">
                <a:latin typeface="Trebuchet MS" pitchFamily="34" charset="0"/>
              </a:rPr>
              <a:t> </a:t>
            </a:r>
            <a:r>
              <a:rPr lang="es-ES" altLang="es-ES" sz="2000" b="1" i="1" dirty="0" err="1">
                <a:latin typeface="Trebuchet MS" pitchFamily="34" charset="0"/>
              </a:rPr>
              <a:t>Energy</a:t>
            </a:r>
            <a:r>
              <a:rPr lang="es-ES" altLang="es-ES" sz="2000" b="1" i="1" dirty="0">
                <a:latin typeface="Trebuchet MS" pitchFamily="34" charset="0"/>
              </a:rPr>
              <a:t> Manager</a:t>
            </a:r>
            <a:r>
              <a:rPr lang="es-ES" altLang="es-ES" sz="2000" b="1" dirty="0">
                <a:latin typeface="Trebuchet MS" pitchFamily="34" charset="0"/>
              </a:rPr>
              <a:t> en Barcelona, que ha realizado uno de nuestros ingenieros.</a:t>
            </a:r>
          </a:p>
          <a:p>
            <a:pPr marL="342900" indent="-342900" algn="just" eaLnBrk="1" hangingPunct="1">
              <a:lnSpc>
                <a:spcPct val="105000"/>
              </a:lnSpc>
              <a:spcBef>
                <a:spcPct val="50000"/>
              </a:spcBef>
              <a:defRPr/>
            </a:pPr>
            <a:r>
              <a:rPr lang="es-ES" altLang="es-ES" sz="2000" b="1" dirty="0">
                <a:latin typeface="Trebuchet MS" pitchFamily="34" charset="0"/>
              </a:rPr>
              <a:t>Requisitos de nuestro Sistema Integrado de Gestión (ISO 9001- ISO 14001-EMAS III- OHSAS 18001).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  <a:defRPr/>
            </a:pPr>
            <a:endParaRPr lang="es-ES" altLang="es-ES" sz="2000" b="1" dirty="0">
              <a:latin typeface="Trebuchet MS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  <a:defRPr/>
            </a:pPr>
            <a:r>
              <a:rPr lang="es-ES" altLang="es-ES" sz="2000" b="1" dirty="0">
                <a:latin typeface="Trebuchet MS" pitchFamily="34" charset="0"/>
              </a:rPr>
              <a:t>La formación prevista a realizar en el 2017 será:</a:t>
            </a:r>
          </a:p>
          <a:p>
            <a:pPr marL="342900" indent="-342900" algn="just" eaLnBrk="1" hangingPunct="1">
              <a:lnSpc>
                <a:spcPct val="105000"/>
              </a:lnSpc>
              <a:spcBef>
                <a:spcPct val="50000"/>
              </a:spcBef>
              <a:defRPr/>
            </a:pPr>
            <a:r>
              <a:rPr lang="es-ES" altLang="es-ES" sz="2000" b="1" dirty="0">
                <a:latin typeface="Trebuchet MS" pitchFamily="34" charset="0"/>
              </a:rPr>
              <a:t>Curso + examen CEM® </a:t>
            </a:r>
            <a:r>
              <a:rPr lang="es-ES" altLang="es-ES" sz="2000" b="1" i="1" dirty="0" err="1">
                <a:latin typeface="Trebuchet MS" pitchFamily="34" charset="0"/>
              </a:rPr>
              <a:t>Certified</a:t>
            </a:r>
            <a:r>
              <a:rPr lang="es-ES" altLang="es-ES" sz="2000" b="1" i="1" dirty="0">
                <a:latin typeface="Trebuchet MS" pitchFamily="34" charset="0"/>
              </a:rPr>
              <a:t> </a:t>
            </a:r>
            <a:r>
              <a:rPr lang="es-ES" altLang="es-ES" sz="2000" b="1" i="1" dirty="0" err="1">
                <a:latin typeface="Trebuchet MS" pitchFamily="34" charset="0"/>
              </a:rPr>
              <a:t>Energy</a:t>
            </a:r>
            <a:r>
              <a:rPr lang="es-ES" altLang="es-ES" sz="2000" b="1" i="1" dirty="0">
                <a:latin typeface="Trebuchet MS" pitchFamily="34" charset="0"/>
              </a:rPr>
              <a:t> Manager </a:t>
            </a:r>
            <a:r>
              <a:rPr lang="es-ES" altLang="es-ES" sz="2000" b="1" dirty="0">
                <a:latin typeface="Trebuchet MS" pitchFamily="34" charset="0"/>
              </a:rPr>
              <a:t>de uno de nuestros ingenieros.</a:t>
            </a:r>
          </a:p>
          <a:p>
            <a:pPr marL="342900" indent="-342900" algn="just" eaLnBrk="1" hangingPunct="1">
              <a:lnSpc>
                <a:spcPct val="105000"/>
              </a:lnSpc>
              <a:spcBef>
                <a:spcPct val="50000"/>
              </a:spcBef>
              <a:defRPr/>
            </a:pPr>
            <a:r>
              <a:rPr lang="es-ES" altLang="es-ES" sz="2000" b="1" dirty="0">
                <a:latin typeface="Trebuchet MS" pitchFamily="34" charset="0"/>
              </a:rPr>
              <a:t>Requisitos de nuestro Sistema Integrado de Gestión y sensibilización ambiental en nuestras actividades.</a:t>
            </a: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5097463" y="188913"/>
            <a:ext cx="4808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f) OTROS FACTORES RELATIVOS AL COMPORTAMIENTO AMBIENTAL. </a:t>
            </a: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412750" y="1052513"/>
            <a:ext cx="9163050" cy="32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s-ES" altLang="es-ES" sz="2000" b="1" dirty="0">
                <a:latin typeface="Trebuchet MS" panose="020B0603020202020204" pitchFamily="34" charset="0"/>
              </a:rPr>
              <a:t>5. EMERGENCIAS AMBIENTALES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endParaRPr lang="es-ES" altLang="es-ES" sz="2000" b="1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s-ES" altLang="es-ES" sz="2000" b="1" dirty="0">
                <a:latin typeface="Trebuchet MS" panose="020B0603020202020204" pitchFamily="34" charset="0"/>
              </a:rPr>
              <a:t>Durante el 2016 no se ha producido ninguna emergencia ambiental.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endParaRPr lang="es-ES" altLang="es-ES" sz="2000" b="1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s-ES" altLang="es-ES" sz="2000" b="1" dirty="0">
                <a:latin typeface="Trebuchet MS" panose="020B0603020202020204" pitchFamily="34" charset="0"/>
              </a:rPr>
              <a:t>6. RECLAMACIONES DE PARTES INTERESADAS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endParaRPr lang="es-ES" altLang="es-ES" sz="2000" b="1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s-ES" altLang="es-ES" sz="2000" b="1" dirty="0">
                <a:latin typeface="Trebuchet MS" panose="020B0603020202020204" pitchFamily="34" charset="0"/>
              </a:rPr>
              <a:t>Durante el 2016 no se ha recibido ninguna Reclamación ambiental.</a:t>
            </a: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83971" name="Text Box 45"/>
          <p:cNvSpPr txBox="1">
            <a:spLocks noChangeArrowheads="1"/>
          </p:cNvSpPr>
          <p:nvPr/>
        </p:nvSpPr>
        <p:spPr bwMode="auto">
          <a:xfrm>
            <a:off x="412750" y="1238250"/>
            <a:ext cx="9163050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s-ES" altLang="es-ES" sz="2000" b="1">
                <a:latin typeface="Trebuchet MS" panose="020B0603020202020204" pitchFamily="34" charset="0"/>
              </a:rPr>
              <a:t>Se destacan por ejemplo: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es-ES" altLang="es-ES" sz="2000" b="1">
              <a:latin typeface="Trebuchet MS" panose="020B0603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s-ES" altLang="es-ES" sz="2000" b="1">
                <a:latin typeface="Trebuchet MS" panose="020B0603020202020204" pitchFamily="34" charset="0"/>
              </a:rPr>
              <a:t> Ordenança municipal d’activitats d’intervenció integral OMAIIAA.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s-ES" altLang="es-ES" sz="2000" b="1">
                <a:latin typeface="Trebuchet MS" panose="020B0603020202020204" pitchFamily="34" charset="0"/>
              </a:rPr>
              <a:t> RD 842/2002 Reglamento Electrotérmico de Baja Tensión.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s-ES" altLang="es-ES" sz="2000" b="1">
                <a:latin typeface="Trebuchet MS" panose="020B0603020202020204" pitchFamily="34" charset="0"/>
              </a:rPr>
              <a:t> RD 1027/2007 Reglamento de Instalaciones Térmicas en Edificios.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s-ES" altLang="es-ES" sz="2000" b="1">
                <a:latin typeface="Trebuchet MS" panose="020B0603020202020204" pitchFamily="34" charset="0"/>
              </a:rPr>
              <a:t> Ley 22/2011 de Residuos y suelos contaminados.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s-ES" altLang="es-ES" sz="2000" b="1">
                <a:latin typeface="Trebuchet MS" panose="020B0603020202020204" pitchFamily="34" charset="0"/>
              </a:rPr>
              <a:t> Reglamento CE 1221/2009 EMAS III.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s-ES" altLang="es-ES" sz="2000" b="1">
                <a:latin typeface="Trebuchet MS" panose="020B0603020202020204" pitchFamily="34" charset="0"/>
              </a:rPr>
              <a:t> Ley 20/2009 de 4 de diciembre, de prevención y control ambiental de las actividades.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s-ES" altLang="es-ES" sz="2000" b="1">
                <a:latin typeface="Trebuchet MS" panose="020B0603020202020204" pitchFamily="34" charset="0"/>
              </a:rPr>
              <a:t> RD 367/2010 de 26 de marzo, de modificación de diverso reglamentos del área de medioambiente para su adaptación a la Ley 17/2009.</a:t>
            </a:r>
          </a:p>
        </p:txBody>
      </p:sp>
      <p:sp>
        <p:nvSpPr>
          <p:cNvPr id="83972" name="Text Box 50"/>
          <p:cNvSpPr txBox="1">
            <a:spLocks noChangeArrowheads="1"/>
          </p:cNvSpPr>
          <p:nvPr/>
        </p:nvSpPr>
        <p:spPr bwMode="auto">
          <a:xfrm>
            <a:off x="5240338" y="188913"/>
            <a:ext cx="4665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g) LEGISLACIÓN AMBIENTAL Y OTROS REQUISITOS SUSCRITOS. 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305300" y="333375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a) PRESENTACIÓN DE CÍAS COM 2001</a:t>
            </a:r>
            <a:endParaRPr lang="es-ES" altLang="es-ES" sz="1800" b="1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457200" y="1303338"/>
            <a:ext cx="8915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365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240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061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54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1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8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26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ES" b="1">
                <a:latin typeface="Trebuchet MS" pitchFamily="34" charset="0"/>
              </a:rPr>
              <a:t>CIAS COM 2001, S.L.</a:t>
            </a:r>
            <a:r>
              <a:rPr lang="es-ES">
                <a:latin typeface="Trebuchet MS" pitchFamily="34" charset="0"/>
              </a:rPr>
              <a:t> comunica externamente en la presente Declaración Ambiental los resultados más significativos del sistema de gestión ambiental implantado en nuestras instalaciones:</a:t>
            </a:r>
          </a:p>
          <a:p>
            <a:pPr eaLnBrk="1" hangingPunct="1">
              <a:defRPr/>
            </a:pPr>
            <a:endParaRPr lang="es-ES">
              <a:latin typeface="Trebuchet MS" pitchFamily="34" charset="0"/>
            </a:endParaRPr>
          </a:p>
          <a:p>
            <a:pPr lvl="2" eaLnBrk="1" hangingPunct="1">
              <a:defRPr/>
            </a:pPr>
            <a:r>
              <a:rPr lang="es-ES">
                <a:latin typeface="Trebuchet MS" pitchFamily="34" charset="0"/>
              </a:rPr>
              <a:t>C/ Petrarca, 22 Local  08031 Barcelona</a:t>
            </a:r>
          </a:p>
          <a:p>
            <a:pPr lvl="2" eaLnBrk="1" hangingPunct="1">
              <a:defRPr/>
            </a:pPr>
            <a:r>
              <a:rPr lang="es-ES">
                <a:latin typeface="Trebuchet MS" pitchFamily="34" charset="0"/>
              </a:rPr>
              <a:t>Teléfono: 93 407 40 40 • Fax: 93 407 40 41</a:t>
            </a:r>
          </a:p>
          <a:p>
            <a:pPr lvl="4" eaLnBrk="1" hangingPunct="1">
              <a:defRPr/>
            </a:pPr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hlinkClick r:id="rId3"/>
              </a:rPr>
              <a:t>www.ciascom.com</a:t>
            </a:r>
            <a:endParaRPr lang="es-ES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lvl="2" eaLnBrk="1" hangingPunct="1">
              <a:defRPr/>
            </a:pPr>
            <a:endParaRPr lang="es-ES">
              <a:solidFill>
                <a:schemeClr val="accent2"/>
              </a:solidFill>
              <a:latin typeface="Trebuchet MS" pitchFamily="34" charset="0"/>
            </a:endParaRPr>
          </a:p>
          <a:p>
            <a:pPr eaLnBrk="1" hangingPunct="1">
              <a:defRPr/>
            </a:pPr>
            <a:r>
              <a:rPr lang="es-ES" b="1">
                <a:latin typeface="Trebuchet MS" pitchFamily="34" charset="0"/>
              </a:rPr>
              <a:t>DATOS REGISTRO DE CIAS COM 2001 S.L. EN EL EMAS:</a:t>
            </a:r>
          </a:p>
          <a:p>
            <a:pPr algn="ctr" eaLnBrk="1" hangingPunct="1">
              <a:defRPr/>
            </a:pPr>
            <a:r>
              <a:rPr lang="es-ES" b="1">
                <a:latin typeface="Trebuchet MS" pitchFamily="34" charset="0"/>
              </a:rPr>
              <a:t>ES-CAT-000305</a:t>
            </a:r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5240338" y="188913"/>
            <a:ext cx="4665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g) LEGISLACIÓN AMBIENTAL Y OTROS REQUISITOS SUSCRITOS. 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412750" y="908650"/>
            <a:ext cx="9163050" cy="52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s-ES" altLang="es-ES" sz="1800" b="1" u="sng" dirty="0">
                <a:latin typeface="Trebuchet MS" panose="020B0603020202020204" pitchFamily="34" charset="0"/>
              </a:rPr>
              <a:t>EVALUACIONES CUMPLIMIENTO CON RELACIÓN A LOS REQUISITOS LEGALES: 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s-ES" altLang="es-ES" sz="1800" b="1" dirty="0">
                <a:latin typeface="Trebuchet MS" panose="020B0603020202020204" pitchFamily="34" charset="0"/>
              </a:rPr>
              <a:t>CIAS COM dispone del PR-016 GESTIÓN DE REQUISITOS LEGALES para la identificación, registro y evaluación del cumplimiento de los requisitos ambientales aplicables, tanto legales como otro suscritos voluntariamente.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s-ES" altLang="es-ES" sz="1800" b="1" dirty="0">
                <a:latin typeface="Trebuchet MS" panose="020B0603020202020204" pitchFamily="34" charset="0"/>
              </a:rPr>
              <a:t>En 2016 se realiza la Inspección de Eficiencia energética de nuestros equipos de climatización según RITE.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endParaRPr lang="es-ES" altLang="es-ES" sz="1800" b="1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endParaRPr lang="es-ES" altLang="es-ES" sz="1800" b="1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endParaRPr lang="es-ES" altLang="es-ES" sz="1800" b="1" u="sng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s-ES" altLang="es-ES" sz="1800" b="1" u="sng" dirty="0">
                <a:latin typeface="Trebuchet MS" panose="020B0603020202020204" pitchFamily="34" charset="0"/>
              </a:rPr>
              <a:t>EVALUACIONES CUMPLIMIENTO CON RELACIÓN A OTROS REQUISITOS SUSCRITOS: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s-ES" altLang="es-ES" sz="1800" b="1" dirty="0">
                <a:latin typeface="Trebuchet MS" panose="020B0603020202020204" pitchFamily="34" charset="0"/>
              </a:rPr>
              <a:t>CIAS COM 2001, S.L se ha subscrito al Reglamento EMAS III y al Pacto Global de las Naciones voluntariamente.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es-ES" altLang="es-ES" sz="1800" b="1" dirty="0">
                <a:latin typeface="Trebuchet MS" panose="020B0603020202020204" pitchFamily="34" charset="0"/>
              </a:rPr>
              <a:t>Actualmente se está en proceso de implantación de nuevos requisitos de las normas ISO 9001:2015 e ISO 14001:2015.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148207"/>
              </p:ext>
            </p:extLst>
          </p:nvPr>
        </p:nvGraphicFramePr>
        <p:xfrm>
          <a:off x="560390" y="3069107"/>
          <a:ext cx="9102623" cy="10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4" imgW="8267749" imgH="981209" progId="Excel.Sheet.8">
                  <p:embed/>
                </p:oleObj>
              </mc:Choice>
              <mc:Fallback>
                <p:oleObj name="Worksheet" r:id="rId4" imgW="8267749" imgH="98120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390" y="3069107"/>
                        <a:ext cx="9102623" cy="108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240338" y="188913"/>
            <a:ext cx="4665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g) LEGISLACIÓN AMBIENTAL Y OTROS REQUISITOS SUSCRITOS. </a:t>
            </a:r>
          </a:p>
        </p:txBody>
      </p:sp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330200" y="1268413"/>
            <a:ext cx="872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 u="sng">
                <a:latin typeface="Arial" panose="020B0604020202020204" pitchFamily="34" charset="0"/>
              </a:rPr>
              <a:t>TABLA DE COMUNICACIÓN Y PERMISOS DE CLIENTE: </a:t>
            </a:r>
          </a:p>
        </p:txBody>
      </p:sp>
      <p:graphicFrame>
        <p:nvGraphicFramePr>
          <p:cNvPr id="357441" name="Group 65"/>
          <p:cNvGraphicFramePr>
            <a:graphicFrameLocks noGrp="1"/>
          </p:cNvGraphicFramePr>
          <p:nvPr/>
        </p:nvGraphicFramePr>
        <p:xfrm>
          <a:off x="920750" y="2205038"/>
          <a:ext cx="7704138" cy="1474787"/>
        </p:xfrm>
        <a:graphic>
          <a:graphicData uri="http://schemas.openxmlformats.org/drawingml/2006/table">
            <a:tbl>
              <a:tblPr/>
              <a:tblGrid>
                <a:gridCol w="256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Permisos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Fecha obtención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Observaciones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Licencia de actividad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24-03-2009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Nº expediente 07-2009-0057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5024438" y="47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240338" y="188913"/>
            <a:ext cx="46656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h) Resolución de excepción para pequeñas empresas.</a:t>
            </a:r>
          </a:p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. </a:t>
            </a: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08088"/>
            <a:ext cx="2944813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40113" y="1196975"/>
            <a:ext cx="294322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216025"/>
            <a:ext cx="294322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847725" y="1209675"/>
            <a:ext cx="8280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Nombre del verificador ambiental: </a:t>
            </a:r>
          </a:p>
          <a:p>
            <a:pPr lvl="3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SGS ICS Ibérica, S.A.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Número de acreditación del verificador ambiental:</a:t>
            </a:r>
          </a:p>
          <a:p>
            <a:pPr lvl="3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ES-V-0009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Entitat habilitada per la Direcció General de Qualitat Ambiental de la Generalitat de Catalunya amb el número:</a:t>
            </a:r>
          </a:p>
          <a:p>
            <a:pPr lvl="3"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034-V-EMAS-R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rebuchet MS" panose="020B0603020202020204" pitchFamily="34" charset="0"/>
              </a:rPr>
              <a:t>Fecha de validación: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5563" y="981075"/>
            <a:ext cx="9650412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185738" indent="-6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S" altLang="es-ES" sz="2000" b="1" u="sng">
                <a:latin typeface="Trebuchet MS" panose="020B0603020202020204" pitchFamily="34" charset="0"/>
              </a:rPr>
              <a:t>PRESENTACIÓN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es-ES" altLang="es-ES" sz="2000" b="1">
                <a:latin typeface="Trebuchet MS" panose="020B0603020202020204" pitchFamily="34" charset="0"/>
              </a:rPr>
              <a:t> CIAS COM 2001 S.L.</a:t>
            </a:r>
            <a:r>
              <a:rPr lang="es-ES" altLang="es-ES" sz="2000">
                <a:latin typeface="Trebuchet MS" panose="020B0603020202020204" pitchFamily="34" charset="0"/>
              </a:rPr>
              <a:t>, es una empresa consultora orientada al sector de los Servicios Generales (SSGG) en Administraciones Públicas y a la gestión de los activos patrimoniales (</a:t>
            </a:r>
            <a:r>
              <a:rPr lang="es-ES" altLang="es-ES" sz="2000" i="1">
                <a:latin typeface="Trebuchet MS" panose="020B0603020202020204" pitchFamily="34" charset="0"/>
              </a:rPr>
              <a:t>Facility Management).</a:t>
            </a:r>
            <a:r>
              <a:rPr lang="es-ES" altLang="es-ES" sz="2000">
                <a:latin typeface="Trebuchet MS" panose="020B0603020202020204" pitchFamily="34" charset="0"/>
              </a:rPr>
              <a:t> 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es-ES" altLang="es-ES" sz="2000">
                <a:latin typeface="Trebuchet MS" panose="020B0603020202020204" pitchFamily="34" charset="0"/>
              </a:rPr>
              <a:t> El principal segmento de mercado, es la Administración Pública a todos los niveles, así como las grandes Organizaciones Privadas. 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es-ES" altLang="es-ES" sz="2000">
                <a:latin typeface="Trebuchet MS" panose="020B0603020202020204" pitchFamily="34" charset="0"/>
              </a:rPr>
              <a:t> La empresa está compuesta de profesionales multidisciplinares de la Consultoría (ingenieros, economistas, arquitectos técnicos, etc.), con años de experiencia en el Sector. 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es-ES" altLang="es-ES" sz="2000">
                <a:latin typeface="Trebuchet MS" panose="020B0603020202020204" pitchFamily="34" charset="0"/>
              </a:rPr>
              <a:t> Independientes: la empresa es completamente independiente de grupos y empresas de servicios del sector, lo cual garantiza nuestra objetividad.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es-ES" altLang="es-ES" sz="2000">
                <a:latin typeface="Trebuchet MS" panose="020B0603020202020204" pitchFamily="34" charset="0"/>
              </a:rPr>
              <a:t> La intervención incide en dos puntos críticos: la </a:t>
            </a:r>
            <a:r>
              <a:rPr lang="es-ES" altLang="es-ES" sz="2000" b="1" i="1">
                <a:latin typeface="Trebuchet MS" panose="020B0603020202020204" pitchFamily="34" charset="0"/>
              </a:rPr>
              <a:t>optimización</a:t>
            </a:r>
            <a:r>
              <a:rPr lang="es-ES" altLang="es-ES" sz="2000" i="1">
                <a:latin typeface="Trebuchet MS" panose="020B0603020202020204" pitchFamily="34" charset="0"/>
              </a:rPr>
              <a:t> </a:t>
            </a:r>
            <a:r>
              <a:rPr lang="es-ES" altLang="es-ES" sz="2000">
                <a:latin typeface="Trebuchet MS" panose="020B0603020202020204" pitchFamily="34" charset="0"/>
              </a:rPr>
              <a:t>de los SSGG y la </a:t>
            </a:r>
            <a:r>
              <a:rPr lang="es-ES" altLang="es-ES" sz="2000" b="1" i="1">
                <a:latin typeface="Trebuchet MS" panose="020B0603020202020204" pitchFamily="34" charset="0"/>
              </a:rPr>
              <a:t>racionalización</a:t>
            </a:r>
            <a:r>
              <a:rPr lang="es-ES" altLang="es-ES" sz="2000" i="1">
                <a:latin typeface="Trebuchet MS" panose="020B0603020202020204" pitchFamily="34" charset="0"/>
              </a:rPr>
              <a:t> </a:t>
            </a:r>
            <a:r>
              <a:rPr lang="es-ES" altLang="es-ES" sz="2000">
                <a:latin typeface="Trebuchet MS" panose="020B0603020202020204" pitchFamily="34" charset="0"/>
              </a:rPr>
              <a:t>con el objetivo de dimensionar correctamente los SSGG objeto de nuestro estudio.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05300" y="333375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a) PRESENTACIÓN DE CÍAS COM 2001</a:t>
            </a:r>
            <a:endParaRPr lang="es-ES" altLang="es-ES" sz="1800" b="1">
              <a:solidFill>
                <a:srgbClr val="0099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313363" y="101600"/>
            <a:ext cx="4592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b) POLÍTICA AMBIENTAL Y SISTEMA INTEGRADO DE GESTIÓN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22263" y="868363"/>
            <a:ext cx="9247187" cy="52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5E5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5738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192088" eaLnBrk="0" hangingPunct="0">
              <a:spcBef>
                <a:spcPct val="20000"/>
              </a:spcBef>
              <a:buChar char="–"/>
              <a:tabLst>
                <a:tab pos="185738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5738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5738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s-ES" altLang="es-ES" sz="1400" b="1" u="sng" dirty="0">
                <a:solidFill>
                  <a:srgbClr val="000000"/>
                </a:solidFill>
                <a:latin typeface="Arial" charset="0"/>
              </a:rPr>
              <a:t>POLÍTICA INTEGRADA: CALIDAD, MEDIO AMBIENTE, SSL, ÉTICA, IGUALDAD:</a:t>
            </a:r>
          </a:p>
          <a:p>
            <a:pPr algn="ctr">
              <a:spcBef>
                <a:spcPts val="1200"/>
              </a:spcBef>
              <a:buNone/>
            </a:pPr>
            <a:r>
              <a:rPr lang="es-ES" altLang="es-ES" sz="1200" u="sng" dirty="0">
                <a:solidFill>
                  <a:srgbClr val="000000"/>
                </a:solidFill>
              </a:rPr>
              <a:t>Misión: </a:t>
            </a:r>
          </a:p>
          <a:p>
            <a:r>
              <a:rPr lang="es-ES" altLang="es-ES" sz="1100" dirty="0">
                <a:solidFill>
                  <a:srgbClr val="000000"/>
                </a:solidFill>
              </a:rPr>
              <a:t>Facilitar procesos de consultoría y asistencia técnica en Servicios Generales / </a:t>
            </a:r>
            <a:r>
              <a:rPr lang="en-US" altLang="es-ES" sz="1100" dirty="0">
                <a:solidFill>
                  <a:srgbClr val="000000"/>
                </a:solidFill>
              </a:rPr>
              <a:t>Facility Management</a:t>
            </a:r>
            <a:r>
              <a:rPr lang="es-ES" altLang="es-ES" sz="1100" dirty="0">
                <a:solidFill>
                  <a:srgbClr val="000000"/>
                </a:solidFill>
              </a:rPr>
              <a:t> para organizaciones públicas y privadas.</a:t>
            </a:r>
          </a:p>
          <a:p>
            <a:pPr algn="ctr">
              <a:spcBef>
                <a:spcPts val="1200"/>
              </a:spcBef>
              <a:buNone/>
            </a:pPr>
            <a:r>
              <a:rPr lang="es-ES" altLang="es-ES" sz="1200" u="sng" dirty="0">
                <a:solidFill>
                  <a:srgbClr val="000000"/>
                </a:solidFill>
              </a:rPr>
              <a:t>Visión: </a:t>
            </a:r>
          </a:p>
          <a:p>
            <a:r>
              <a:rPr lang="es-ES" altLang="es-ES" sz="1100" dirty="0">
                <a:solidFill>
                  <a:srgbClr val="000000"/>
                </a:solidFill>
              </a:rPr>
              <a:t>Convertirnos en un referente estatal, como empresa de consultoría y asistencia técnica en Servicios Generales / </a:t>
            </a:r>
            <a:r>
              <a:rPr lang="en-US" altLang="es-ES" sz="1100" dirty="0">
                <a:solidFill>
                  <a:srgbClr val="000000"/>
                </a:solidFill>
              </a:rPr>
              <a:t>Facility Management</a:t>
            </a:r>
            <a:r>
              <a:rPr lang="es-ES" altLang="es-ES" sz="1100" dirty="0"/>
              <a:t> </a:t>
            </a:r>
            <a:r>
              <a:rPr lang="es-ES" altLang="es-ES" sz="1100" dirty="0">
                <a:solidFill>
                  <a:srgbClr val="000000"/>
                </a:solidFill>
              </a:rPr>
              <a:t>.</a:t>
            </a:r>
          </a:p>
          <a:p>
            <a:pPr algn="ctr">
              <a:spcBef>
                <a:spcPts val="1200"/>
              </a:spcBef>
              <a:buNone/>
            </a:pPr>
            <a:r>
              <a:rPr lang="es-ES" altLang="es-ES" sz="1200" u="sng" dirty="0">
                <a:solidFill>
                  <a:srgbClr val="000000"/>
                </a:solidFill>
              </a:rPr>
              <a:t>Valores:</a:t>
            </a:r>
          </a:p>
          <a:p>
            <a:pPr algn="just">
              <a:lnSpc>
                <a:spcPct val="120000"/>
              </a:lnSpc>
            </a:pPr>
            <a:r>
              <a:rPr lang="es-ES" altLang="es-ES" sz="1100" dirty="0">
                <a:solidFill>
                  <a:srgbClr val="000000"/>
                </a:solidFill>
              </a:rPr>
              <a:t> COMPROMISO: de cumplir los requisitos de nuestros clientes, de prestar servicios de consultoría eficaces y aplicar la legislación vigente en todas nuestras actividades, así como otros requisitos suscritos relacionados con el sistema integrado de gestión.</a:t>
            </a:r>
          </a:p>
          <a:p>
            <a:pPr algn="just">
              <a:lnSpc>
                <a:spcPct val="120000"/>
              </a:lnSpc>
            </a:pPr>
            <a:r>
              <a:rPr lang="es-ES" altLang="es-ES" sz="1100" dirty="0">
                <a:solidFill>
                  <a:srgbClr val="000000"/>
                </a:solidFill>
              </a:rPr>
              <a:t> SERVICIO: flexibilidad y profesionalidad en todas nuestras actuaciones y propuestas a nuestros clientes. </a:t>
            </a:r>
          </a:p>
          <a:p>
            <a:pPr algn="just">
              <a:lnSpc>
                <a:spcPct val="120000"/>
              </a:lnSpc>
            </a:pPr>
            <a:r>
              <a:rPr lang="es-ES" altLang="es-ES" sz="1100" dirty="0">
                <a:solidFill>
                  <a:srgbClr val="000000"/>
                </a:solidFill>
              </a:rPr>
              <a:t> PERSONAL: formación, sensibilización, motivación y experiencia de todo nuestro personal.</a:t>
            </a:r>
          </a:p>
          <a:p>
            <a:pPr algn="just">
              <a:lnSpc>
                <a:spcPct val="120000"/>
              </a:lnSpc>
            </a:pPr>
            <a:r>
              <a:rPr lang="es-ES" altLang="es-ES" sz="1100" dirty="0">
                <a:solidFill>
                  <a:srgbClr val="000000"/>
                </a:solidFill>
              </a:rPr>
              <a:t> TECNOLOGÍA: incorporación constante de nuevas tecnologías para gestionar un sistema de información abierto a todos nuestros colaboradores y clientes. </a:t>
            </a:r>
          </a:p>
          <a:p>
            <a:pPr algn="just">
              <a:lnSpc>
                <a:spcPct val="120000"/>
              </a:lnSpc>
            </a:pPr>
            <a:r>
              <a:rPr lang="es-ES" altLang="es-ES" sz="1100" dirty="0">
                <a:solidFill>
                  <a:srgbClr val="000000"/>
                </a:solidFill>
              </a:rPr>
              <a:t> CALIDAD: implantación de un sistema de gestión de calidad basado en la mejora continua que garantice un servicio de alto nivel y una imagen de marca innovadora.</a:t>
            </a:r>
          </a:p>
          <a:p>
            <a:pPr algn="just">
              <a:lnSpc>
                <a:spcPct val="120000"/>
              </a:lnSpc>
            </a:pPr>
            <a:r>
              <a:rPr lang="es-ES" altLang="es-ES" sz="1100" dirty="0">
                <a:solidFill>
                  <a:srgbClr val="000000"/>
                </a:solidFill>
              </a:rPr>
              <a:t> MEDIO AMBIENTE: compromiso de protección del medio ambiente, trabajando en la prevención de la contaminación derivada principalmente de nuestros residuos y de las emisiones de nuestros vehículos de flota y en la gestión eficiente de nuestros recursos naturales y energéticos. </a:t>
            </a:r>
          </a:p>
          <a:p>
            <a:pPr algn="just">
              <a:lnSpc>
                <a:spcPct val="120000"/>
              </a:lnSpc>
            </a:pPr>
            <a:r>
              <a:rPr lang="es-ES" altLang="es-ES" sz="1100" dirty="0">
                <a:solidFill>
                  <a:srgbClr val="000000"/>
                </a:solidFill>
              </a:rPr>
              <a:t> SEGURIDAD LABORAL: utilizar la mejora continua en la prevención de los daños y deterioro de la salud como base de todas nuestras actividades laborales.</a:t>
            </a:r>
          </a:p>
          <a:p>
            <a:pPr algn="just">
              <a:lnSpc>
                <a:spcPct val="120000"/>
              </a:lnSpc>
            </a:pPr>
            <a:r>
              <a:rPr lang="es-ES" altLang="es-ES" sz="1100" dirty="0">
                <a:solidFill>
                  <a:srgbClr val="000000"/>
                </a:solidFill>
              </a:rPr>
              <a:t> ÉTICA: garantizar el comportamiento ético en todas nuestras actuaciones e impulsar la implantación de la responsabilidad social corporativa.</a:t>
            </a:r>
          </a:p>
          <a:p>
            <a:pPr algn="just">
              <a:lnSpc>
                <a:spcPct val="120000"/>
              </a:lnSpc>
            </a:pPr>
            <a:r>
              <a:rPr lang="es-ES" altLang="es-ES" sz="1100" dirty="0">
                <a:solidFill>
                  <a:srgbClr val="000000"/>
                </a:solidFill>
              </a:rPr>
              <a:t> IGUALDAD: fomentar la igualdad de oportunidades entre todo nuestro equipo y garantizar un ambiente de trabajo óptimo, donde se pueda desarrollar todo el potencial de nuestro personal y contribuir así a la mejora continua, independientemente  de su raza, género, religión o discapacidad.  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200025" y="1016000"/>
            <a:ext cx="93503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000" b="1">
                <a:latin typeface="Trebuchet MS" panose="020B0603020202020204" pitchFamily="34" charset="0"/>
              </a:rPr>
              <a:t>SISTEMA DE GESTIÓN AMBIENTAL: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ES" sz="2000" b="1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000">
                <a:latin typeface="Trebuchet MS" panose="020B0603020202020204" pitchFamily="34" charset="0"/>
              </a:rPr>
              <a:t>La documentación del sistema de gestión ambiental de </a:t>
            </a:r>
            <a:r>
              <a:rPr lang="es-ES_tradnl" altLang="es-ES" sz="2000" b="1">
                <a:latin typeface="Trebuchet MS" panose="020B0603020202020204" pitchFamily="34" charset="0"/>
              </a:rPr>
              <a:t>CIAS COM 2001, S.L.</a:t>
            </a:r>
            <a:r>
              <a:rPr lang="es-ES_tradnl" altLang="es-ES" sz="2000">
                <a:latin typeface="Trebuchet MS" panose="020B0603020202020204" pitchFamily="34" charset="0"/>
              </a:rPr>
              <a:t> incluye:</a:t>
            </a:r>
          </a:p>
          <a:p>
            <a:pPr eaLnBrk="1" hangingPunct="1">
              <a:spcBef>
                <a:spcPct val="0"/>
              </a:spcBef>
            </a:pPr>
            <a:endParaRPr lang="es-ES" altLang="es-ES" sz="2000">
              <a:latin typeface="Trebuchet MS" panose="020B0603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ES_tradnl" altLang="es-ES" sz="2000">
                <a:latin typeface="Trebuchet MS" panose="020B0603020202020204" pitchFamily="34" charset="0"/>
              </a:rPr>
              <a:t> La política, objetivos y metas ambientales.</a:t>
            </a:r>
            <a:endParaRPr lang="es-ES" altLang="es-ES" sz="2000">
              <a:latin typeface="Trebuchet MS" panose="020B0603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ES_tradnl" altLang="es-ES" sz="2000">
                <a:latin typeface="Trebuchet MS" panose="020B0603020202020204" pitchFamily="34" charset="0"/>
              </a:rPr>
              <a:t> Un manual de gestión integrada, que describe el alcance del sistema de gestión ambiental.</a:t>
            </a:r>
            <a:endParaRPr lang="es-ES" altLang="es-ES" sz="2000">
              <a:latin typeface="Trebuchet MS" panose="020B0603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ES_tradnl" altLang="es-ES" sz="2000">
                <a:latin typeface="Trebuchet MS" panose="020B0603020202020204" pitchFamily="34" charset="0"/>
              </a:rPr>
              <a:t> Los procedimientos documentados requeridos por el Reglamento EMAS y, que describen la forma específica para llevar a cabo una actividad o un proceso.</a:t>
            </a:r>
            <a:endParaRPr lang="es-ES" altLang="es-ES" sz="2000">
              <a:latin typeface="Trebuchet MS" panose="020B0603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ES_tradnl" altLang="es-ES" sz="2000">
                <a:latin typeface="Trebuchet MS" panose="020B0603020202020204" pitchFamily="34" charset="0"/>
              </a:rPr>
              <a:t> Las Instrucciones de Trabajo que describen las operaciones a realizar en cada puesto de trabajo además de la gestión ambiental adecuada.</a:t>
            </a:r>
            <a:endParaRPr lang="es-ES" altLang="es-ES" sz="2000">
              <a:latin typeface="Trebuchet MS" panose="020B0603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ES_tradnl" altLang="es-ES" sz="2000">
                <a:latin typeface="Trebuchet MS" panose="020B0603020202020204" pitchFamily="34" charset="0"/>
              </a:rPr>
              <a:t> Los registros requeridos el Reglamento EMAS, que son documentos que presentan resultados obtenidos o proporcionan evidencia de actividades desempeñadas.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5313363" y="101600"/>
            <a:ext cx="4592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b) POLÍTICA AMBIENTAL Y SISTEMA INTEGRADO DE GESTIÓN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00025" y="1811338"/>
            <a:ext cx="93503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65125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>
                <a:latin typeface="Trebuchet MS" panose="020B0603020202020204" pitchFamily="34" charset="0"/>
              </a:rPr>
              <a:t>SISTEMA DE GESTIÓN AMBIENTAL: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ES" sz="2400" b="1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400">
                <a:latin typeface="Trebuchet MS" panose="020B0603020202020204" pitchFamily="34" charset="0"/>
              </a:rPr>
              <a:t>La estructura documental se representa de la siguiente forma: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" sz="2400">
              <a:latin typeface="Trebuchet MS" panose="020B0603020202020204" pitchFamily="34" charset="0"/>
            </a:endParaRPr>
          </a:p>
          <a:p>
            <a:pPr lvl="2" eaLnBrk="1" hangingPunct="1">
              <a:spcBef>
                <a:spcPct val="0"/>
              </a:spcBef>
              <a:buFontTx/>
              <a:buAutoNum type="arabicPeriod"/>
            </a:pPr>
            <a:r>
              <a:rPr lang="es-ES_tradnl" altLang="es-ES" b="1">
                <a:latin typeface="Trebuchet MS" panose="020B0603020202020204" pitchFamily="34" charset="0"/>
              </a:rPr>
              <a:t>MANUAL DEL SISTEMA INTEGRADO DE GESTIÓN</a:t>
            </a:r>
            <a:endParaRPr lang="es-ES_tradnl" altLang="es-ES" b="1" u="sng">
              <a:latin typeface="Trebuchet MS" panose="020B0603020202020204" pitchFamily="34" charset="0"/>
            </a:endParaRPr>
          </a:p>
          <a:p>
            <a:pPr lvl="2" eaLnBrk="1" hangingPunct="1">
              <a:spcBef>
                <a:spcPct val="0"/>
              </a:spcBef>
              <a:buFontTx/>
              <a:buAutoNum type="arabicPeriod"/>
            </a:pPr>
            <a:r>
              <a:rPr lang="es-ES_tradnl" altLang="es-ES" b="1">
                <a:latin typeface="Trebuchet MS" panose="020B0603020202020204" pitchFamily="34" charset="0"/>
              </a:rPr>
              <a:t>POLÍTICA INTEGRADA DE GESTIÓN</a:t>
            </a:r>
            <a:endParaRPr lang="es-ES_tradnl" altLang="es-ES" b="1" u="sng">
              <a:latin typeface="Trebuchet MS" panose="020B0603020202020204" pitchFamily="34" charset="0"/>
            </a:endParaRPr>
          </a:p>
          <a:p>
            <a:pPr lvl="2" eaLnBrk="1" hangingPunct="1">
              <a:spcBef>
                <a:spcPct val="0"/>
              </a:spcBef>
              <a:buFontTx/>
              <a:buAutoNum type="arabicPeriod"/>
            </a:pPr>
            <a:r>
              <a:rPr lang="es-ES_tradnl" altLang="es-ES" b="1">
                <a:latin typeface="Trebuchet MS" panose="020B0603020202020204" pitchFamily="34" charset="0"/>
              </a:rPr>
              <a:t>PROCEDIMIENTOS</a:t>
            </a:r>
            <a:endParaRPr lang="es-ES_tradnl" altLang="es-ES" b="1" u="sng">
              <a:latin typeface="Trebuchet MS" panose="020B0603020202020204" pitchFamily="34" charset="0"/>
            </a:endParaRPr>
          </a:p>
          <a:p>
            <a:pPr lvl="2"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ES" b="1">
                <a:latin typeface="Trebuchet MS" panose="020B0603020202020204" pitchFamily="34" charset="0"/>
              </a:rPr>
              <a:t>INSTRUCCIONES</a:t>
            </a:r>
            <a:endParaRPr lang="es-ES_tradnl" altLang="es-ES" b="1" u="sng">
              <a:latin typeface="Trebuchet MS" panose="020B0603020202020204" pitchFamily="34" charset="0"/>
            </a:endParaRPr>
          </a:p>
          <a:p>
            <a:pPr lvl="2"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ES" b="1">
                <a:latin typeface="Trebuchet MS" panose="020B0603020202020204" pitchFamily="34" charset="0"/>
              </a:rPr>
              <a:t>REGISTROS</a:t>
            </a:r>
            <a:r>
              <a:rPr lang="es-ES" altLang="es-ES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313363" y="101600"/>
            <a:ext cx="4592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b) POLÍTICA AMBIENTAL Y SISTEMA INTEGRADO DE GESTIÓN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5035550" y="45720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a-ES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73050" y="981075"/>
            <a:ext cx="9350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65125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 b="1">
                <a:latin typeface="Trebuchet MS" panose="020B0603020202020204" pitchFamily="34" charset="0"/>
              </a:rPr>
              <a:t>SISTEMA DE GESTIÓN AMBIENTAL: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400">
                <a:latin typeface="Trebuchet MS" panose="020B0603020202020204" pitchFamily="34" charset="0"/>
              </a:rPr>
              <a:t>Los procedimientos implantados en </a:t>
            </a:r>
            <a:r>
              <a:rPr lang="es-ES_tradnl" altLang="es-ES" sz="2400" b="1">
                <a:latin typeface="Trebuchet MS" panose="020B0603020202020204" pitchFamily="34" charset="0"/>
              </a:rPr>
              <a:t>CIAS COM 2001, S.L. </a:t>
            </a:r>
            <a:r>
              <a:rPr lang="es-ES_tradnl" altLang="es-ES" sz="2400">
                <a:latin typeface="Trebuchet MS" panose="020B0603020202020204" pitchFamily="34" charset="0"/>
              </a:rPr>
              <a:t>son:</a:t>
            </a:r>
            <a:endParaRPr lang="es-ES" altLang="es-ES" sz="2400">
              <a:latin typeface="Trebuchet MS" panose="020B0603020202020204" pitchFamily="34" charset="0"/>
            </a:endParaRPr>
          </a:p>
        </p:txBody>
      </p:sp>
      <p:graphicFrame>
        <p:nvGraphicFramePr>
          <p:cNvPr id="245081" name="Group 345"/>
          <p:cNvGraphicFramePr>
            <a:graphicFrameLocks noGrp="1"/>
          </p:cNvGraphicFramePr>
          <p:nvPr/>
        </p:nvGraphicFramePr>
        <p:xfrm>
          <a:off x="1352550" y="1989138"/>
          <a:ext cx="7561263" cy="3657600"/>
        </p:xfrm>
        <a:graphic>
          <a:graphicData uri="http://schemas.openxmlformats.org/drawingml/2006/table">
            <a:tbl>
              <a:tblPr/>
              <a:tblGrid>
                <a:gridCol w="10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control de la documentación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700338" algn="ctr"/>
                          <a:tab pos="5400675" algn="r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control de los registros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planificación estratégica del SIG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formación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mantenimiento de instalaciones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Procedimiento de compras y evaluación de proveedores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Dimensionado y coste del servicio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Confección del pliego de condiciones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Gestión de la central de incidencias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PR-011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Auditoría / Inspección del Servicio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543" name="Text Box 346"/>
          <p:cNvSpPr txBox="1">
            <a:spLocks noChangeArrowheads="1"/>
          </p:cNvSpPr>
          <p:nvPr/>
        </p:nvSpPr>
        <p:spPr bwMode="auto">
          <a:xfrm>
            <a:off x="5313363" y="101600"/>
            <a:ext cx="4592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115000"/>
              </a:spcBef>
              <a:buFontTx/>
              <a:buNone/>
            </a:pPr>
            <a:r>
              <a:rPr lang="es-ES" altLang="es-ES" sz="1800" b="1">
                <a:latin typeface="Trebuchet MS" panose="020B0603020202020204" pitchFamily="34" charset="0"/>
              </a:rPr>
              <a:t>b) POLÍTICA AMBIENTAL Y SISTEMA INTEGRADO DE GESTIÓN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2835</Words>
  <Application>Microsoft Office PowerPoint</Application>
  <PresentationFormat>A4 (210 x 297 mm)</PresentationFormat>
  <Paragraphs>437</Paragraphs>
  <Slides>43</Slides>
  <Notes>41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Tahoma</vt:lpstr>
      <vt:lpstr>Times New Roman</vt:lpstr>
      <vt:lpstr>Trebuchet MS</vt:lpstr>
      <vt:lpstr>Diseño predeterminado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2016-06-20T19:15:21Z</dcterms:created>
  <dcterms:modified xsi:type="dcterms:W3CDTF">2017-06-13T10:58:26Z</dcterms:modified>
</cp:coreProperties>
</file>